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33" r:id="rId3"/>
    <p:sldId id="259" r:id="rId4"/>
    <p:sldId id="260" r:id="rId5"/>
    <p:sldId id="342" r:id="rId6"/>
    <p:sldId id="261" r:id="rId7"/>
    <p:sldId id="263" r:id="rId8"/>
    <p:sldId id="357" r:id="rId9"/>
    <p:sldId id="264" r:id="rId10"/>
    <p:sldId id="265" r:id="rId11"/>
    <p:sldId id="266" r:id="rId12"/>
    <p:sldId id="267" r:id="rId13"/>
    <p:sldId id="352" r:id="rId14"/>
    <p:sldId id="274" r:id="rId15"/>
    <p:sldId id="280" r:id="rId16"/>
    <p:sldId id="281" r:id="rId17"/>
    <p:sldId id="282" r:id="rId18"/>
    <p:sldId id="335" r:id="rId19"/>
    <p:sldId id="283" r:id="rId20"/>
    <p:sldId id="284" r:id="rId21"/>
    <p:sldId id="346" r:id="rId22"/>
    <p:sldId id="358" r:id="rId23"/>
    <p:sldId id="285" r:id="rId24"/>
    <p:sldId id="286" r:id="rId25"/>
    <p:sldId id="287" r:id="rId26"/>
    <p:sldId id="288" r:id="rId27"/>
    <p:sldId id="289" r:id="rId28"/>
    <p:sldId id="290" r:id="rId29"/>
    <p:sldId id="295" r:id="rId30"/>
    <p:sldId id="296" r:id="rId31"/>
    <p:sldId id="297" r:id="rId32"/>
    <p:sldId id="298" r:id="rId33"/>
    <p:sldId id="345" r:id="rId34"/>
    <p:sldId id="355" r:id="rId35"/>
    <p:sldId id="360" r:id="rId36"/>
    <p:sldId id="361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114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38" autoAdjust="0"/>
  </p:normalViewPr>
  <p:slideViewPr>
    <p:cSldViewPr snapToGrid="0">
      <p:cViewPr varScale="1">
        <p:scale>
          <a:sx n="75" d="100"/>
          <a:sy n="75" d="100"/>
        </p:scale>
        <p:origin x="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5B0518FA-255D-4ADD-97B6-AADA39E01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418"/>
            <a:ext cx="3037840" cy="46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15E5A7E0-1CB3-4B73-957D-A99E191B1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09"/>
            <a:ext cx="5140960" cy="418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0" tIns="47111" rIns="94220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09578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C916D3-80DC-4CD7-A103-E36D5DB43C06}" type="slidenum">
              <a:rPr lang="en-US" sz="1000">
                <a:latin typeface="Times New Roman" pitchFamily="18" charset="0"/>
              </a:rPr>
              <a:pPr/>
              <a:t>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1254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1A8446-D2DE-4800-915C-805CDD472D7D}" type="slidenum">
              <a:rPr lang="en-US" sz="1000">
                <a:latin typeface="Times New Roman" pitchFamily="18" charset="0"/>
              </a:rPr>
              <a:pPr/>
              <a:t>16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2707" name="Rectangle 2051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08" name="Rectangle 2050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4151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3B8DAE0-6A02-4B3C-AF1D-64E17627013E}" type="slidenum">
              <a:rPr lang="en-US" sz="1000">
                <a:latin typeface="Times New Roman" pitchFamily="18" charset="0"/>
              </a:rPr>
              <a:pPr/>
              <a:t>17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3731" name="Rectangle 307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32" name="Rectangle 307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1031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3CCAF0-1E8D-4CC4-B2D9-1DB35B6DB3C9}" type="slidenum">
              <a:rPr lang="en-US" sz="1000">
                <a:latin typeface="Times New Roman" pitchFamily="18" charset="0"/>
              </a:rPr>
              <a:pPr/>
              <a:t>19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4755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56" name="Rectangle 102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4543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DF2ACE-23D6-446A-B0C7-067AA969BEAA}" type="slidenum">
              <a:rPr lang="en-US" sz="1000">
                <a:latin typeface="Times New Roman" pitchFamily="18" charset="0"/>
              </a:rPr>
              <a:pPr/>
              <a:t>20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5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3149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C226B1-0C90-403E-86F9-1D94EFA67B56}" type="slidenum">
              <a:rPr lang="en-US" sz="1000">
                <a:latin typeface="Times New Roman" pitchFamily="18" charset="0"/>
              </a:rPr>
              <a:pPr/>
              <a:t>23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6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3295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BA613BE-08EE-4A50-AF08-BF31AF367912}" type="slidenum">
              <a:rPr lang="en-US" sz="1000">
                <a:latin typeface="Times New Roman" pitchFamily="18" charset="0"/>
              </a:rPr>
              <a:pPr/>
              <a:t>24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9008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2CEBE10-1496-498A-B5D0-42B1F7480664}" type="slidenum">
              <a:rPr lang="en-US" sz="1000">
                <a:latin typeface="Times New Roman" pitchFamily="18" charset="0"/>
              </a:rPr>
              <a:pPr/>
              <a:t>25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8793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E3B8F11-0C1B-4185-90B8-D987F748E0C1}" type="slidenum">
              <a:rPr lang="en-US" sz="1000">
                <a:latin typeface="Times New Roman" pitchFamily="18" charset="0"/>
              </a:rPr>
              <a:pPr/>
              <a:t>26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2463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5F075CB-CFBB-4902-80AA-3DCC886AB45E}" type="slidenum">
              <a:rPr lang="en-US" sz="1000">
                <a:latin typeface="Times New Roman" pitchFamily="18" charset="0"/>
              </a:rPr>
              <a:pPr/>
              <a:t>27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2351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A452A8-A1A2-46FF-B4D9-CF1DA8193FCD}" type="slidenum">
              <a:rPr lang="en-US" sz="1000">
                <a:latin typeface="Times New Roman" pitchFamily="18" charset="0"/>
              </a:rPr>
              <a:pPr/>
              <a:t>28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359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DFF8187-15F7-49A0-A040-159887A813B4}" type="slidenum">
              <a:rPr lang="en-US" sz="1000">
                <a:latin typeface="Times New Roman" pitchFamily="18" charset="0"/>
              </a:rPr>
              <a:pPr/>
              <a:t>3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4515" name="Rectangle 2051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6" name="Rectangle 2050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58265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5AED02-2114-45BB-8E8F-756DC1343372}" type="slidenum">
              <a:rPr lang="en-US" sz="1000">
                <a:latin typeface="Times New Roman" pitchFamily="18" charset="0"/>
              </a:rPr>
              <a:pPr/>
              <a:t>29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7515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6DB48E-254C-456A-A9DB-994500044A4D}" type="slidenum">
              <a:rPr lang="en-US" sz="1000">
                <a:latin typeface="Times New Roman" pitchFamily="18" charset="0"/>
              </a:rPr>
              <a:pPr/>
              <a:t>30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5304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CC29456-B924-4B2A-AD14-B28E67C3B077}" type="slidenum">
              <a:rPr lang="en-US" sz="1000">
                <a:latin typeface="Times New Roman" pitchFamily="18" charset="0"/>
              </a:rPr>
              <a:pPr/>
              <a:t>31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52554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CB6DA4-96B3-427C-AAD8-8B3297709F42}" type="slidenum">
              <a:rPr lang="en-US" sz="1000">
                <a:latin typeface="Times New Roman" pitchFamily="18" charset="0"/>
              </a:rPr>
              <a:pPr/>
              <a:t>32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8623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EF310DE-7A3C-42F9-9B8C-615C8953FD5E}" type="slidenum">
              <a:rPr lang="en-US" sz="1000">
                <a:latin typeface="Times New Roman" pitchFamily="18" charset="0"/>
              </a:rPr>
              <a:pPr/>
              <a:t>4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4302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3240B99-D51C-4549-9BF0-8AAF61F30C9B}" type="slidenum">
              <a:rPr lang="en-US" sz="1000">
                <a:latin typeface="Times New Roman" pitchFamily="18" charset="0"/>
              </a:rPr>
              <a:pPr/>
              <a:t>7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560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6A2EB0F-854E-4AA8-90AD-151436B4DD57}" type="slidenum">
              <a:rPr lang="en-US" sz="1000">
                <a:latin typeface="Times New Roman" pitchFamily="18" charset="0"/>
              </a:rPr>
              <a:pPr/>
              <a:t>9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74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C41E581-6412-4D5A-85FD-251964BF6061}" type="slidenum">
              <a:rPr lang="en-US" sz="1000">
                <a:latin typeface="Times New Roman" pitchFamily="18" charset="0"/>
              </a:rPr>
              <a:pPr/>
              <a:t>10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1873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76A882-7EC2-4201-B589-79E475FC289E}" type="slidenum">
              <a:rPr lang="en-US" sz="1000">
                <a:latin typeface="Times New Roman" pitchFamily="18" charset="0"/>
              </a:rPr>
              <a:pPr/>
              <a:t>11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69635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36" name="Rectangle 102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520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80B5762-77BB-4BBE-A44E-C8CC8B8DFE6F}" type="slidenum">
              <a:rPr lang="en-US" sz="1000">
                <a:latin typeface="Times New Roman" pitchFamily="18" charset="0"/>
              </a:rPr>
              <a:pPr/>
              <a:t>12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1754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charset="0"/>
              </a:defRPr>
            </a:lvl1pPr>
            <a:lvl2pPr marL="760261" indent="-292408">
              <a:defRPr sz="3300">
                <a:solidFill>
                  <a:schemeClr val="tx1"/>
                </a:solidFill>
                <a:latin typeface="Arial" charset="0"/>
              </a:defRPr>
            </a:lvl2pPr>
            <a:lvl3pPr marL="1169632" indent="-233926">
              <a:defRPr sz="3300">
                <a:solidFill>
                  <a:schemeClr val="tx1"/>
                </a:solidFill>
                <a:latin typeface="Arial" charset="0"/>
              </a:defRPr>
            </a:lvl3pPr>
            <a:lvl4pPr marL="1637485" indent="-233926">
              <a:defRPr sz="3300">
                <a:solidFill>
                  <a:schemeClr val="tx1"/>
                </a:solidFill>
                <a:latin typeface="Arial" charset="0"/>
              </a:defRPr>
            </a:lvl4pPr>
            <a:lvl5pPr marL="2105337" indent="-233926">
              <a:defRPr sz="3300">
                <a:solidFill>
                  <a:schemeClr val="tx1"/>
                </a:solidFill>
                <a:latin typeface="Arial" charset="0"/>
              </a:defRPr>
            </a:lvl5pPr>
            <a:lvl6pPr marL="2573190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3041043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3508896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3976748" indent="-233926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9FB2CC9-69CB-489D-B982-49F149512744}" type="slidenum">
              <a:rPr lang="en-US" sz="1000">
                <a:latin typeface="Times New Roman" pitchFamily="18" charset="0"/>
              </a:rPr>
              <a:pPr/>
              <a:t>15</a:t>
            </a:fld>
            <a:endParaRPr lang="en-US" sz="1000">
              <a:latin typeface="Times New Roman" pitchFamily="18" charset="0"/>
            </a:endParaRPr>
          </a:p>
        </p:txBody>
      </p:sp>
      <p:sp>
        <p:nvSpPr>
          <p:cNvPr id="71683" name="Rectangle 4099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4" name="Rectangle 4098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518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B445-371E-4A5F-A3D8-A8B988292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933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D69AB-CC53-4743-917F-C3C072D37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6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6300"/>
            <a:ext cx="1943100" cy="521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6300"/>
            <a:ext cx="5676900" cy="521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09E61-11FF-4DE4-B360-7BB7971EE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70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EAB6-B89C-4E3A-892E-CA94159F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688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3D3F7-60DC-42B6-85F7-A29DBD1A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8214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C9C4B-B7B2-437C-A98A-5C85117FC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5387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E833-5DDF-4C36-863A-FB600BC99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9968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51AD-57E2-4892-9910-11C36D377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5142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7772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5EE8-E0A7-447C-BA77-1A379385F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810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B525-3387-40BC-96B9-105F09C70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90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47F2-E654-4313-82E5-E40D75544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259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168C-7AFB-41B8-8823-AD3B86072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111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30F5-0AEC-458A-8C1B-F865FD536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550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01A83-3E39-4897-B960-D2A0E8238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39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363BB-8469-48B8-97EA-281DE60D7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74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DED2-1C45-4C16-8B5D-943F29166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571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08DD0-F777-416F-90F8-7B3FE36CE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748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81C8C51B-AD9A-4791-83AF-ABEA6850C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365" name="Group 9"/>
          <p:cNvGrpSpPr>
            <a:grpSpLocks/>
          </p:cNvGrpSpPr>
          <p:nvPr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80000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8000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51" y="140"/>
              <a:ext cx="5469" cy="4036"/>
            </a:xfrm>
            <a:prstGeom prst="rect">
              <a:avLst/>
            </a:prstGeom>
            <a:gradFill rotWithShape="0">
              <a:gsLst>
                <a:gs pos="0">
                  <a:srgbClr val="00279F"/>
                </a:gs>
                <a:gs pos="50000">
                  <a:srgbClr val="00279F">
                    <a:gamma/>
                    <a:tint val="70196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70196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70196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shade val="29804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153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63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l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nimals" pitchFamily="34" charset="2"/>
        <a:buChar char="-"/>
        <a:defRPr sz="3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5488" y="735013"/>
            <a:ext cx="7772400" cy="1584325"/>
          </a:xfrm>
          <a:noFill/>
        </p:spPr>
        <p:txBody>
          <a:bodyPr/>
          <a:lstStyle/>
          <a:p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sz="5400" i="1" dirty="0" smtClean="0"/>
              <a:t>“Electrons in Atoms”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  <a:noFill/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smtClean="0"/>
          </a:p>
        </p:txBody>
      </p:sp>
      <p:pic>
        <p:nvPicPr>
          <p:cNvPr id="16388" name="Picture 5125" descr="atom"/>
          <p:cNvPicPr>
            <a:picLocks noChangeAspect="1" noChangeArrowheads="1" noCrop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2508250"/>
            <a:ext cx="1774825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126"/>
          <p:cNvSpPr>
            <a:spLocks noChangeArrowheads="1"/>
          </p:cNvSpPr>
          <p:nvPr/>
        </p:nvSpPr>
        <p:spPr bwMode="auto">
          <a:xfrm>
            <a:off x="3657600" y="2505075"/>
            <a:ext cx="1749425" cy="176212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743200"/>
            <a:ext cx="7696200" cy="3581400"/>
          </a:xfrm>
          <a:noFill/>
        </p:spPr>
        <p:txBody>
          <a:bodyPr/>
          <a:lstStyle/>
          <a:p>
            <a:r>
              <a:rPr lang="en-US" sz="3600" smtClean="0"/>
              <a:t>Has energy levels for electrons.</a:t>
            </a:r>
          </a:p>
          <a:p>
            <a:r>
              <a:rPr lang="en-US" sz="3600" smtClean="0"/>
              <a:t>Orbits are not circular.</a:t>
            </a:r>
          </a:p>
          <a:p>
            <a:r>
              <a:rPr lang="en-US" sz="3600" smtClean="0"/>
              <a:t>It can only tell us the </a:t>
            </a:r>
            <a:r>
              <a:rPr lang="en-US" sz="3600" b="1" u="sng" smtClean="0"/>
              <a:t>probability</a:t>
            </a:r>
            <a:r>
              <a:rPr lang="en-US" sz="3600" smtClean="0"/>
              <a:t> of finding an electron a certain distance from the nucleus.</a:t>
            </a:r>
          </a:p>
        </p:txBody>
      </p:sp>
      <p:graphicFrame>
        <p:nvGraphicFramePr>
          <p:cNvPr id="3074" name="Object 4"/>
          <p:cNvGraphicFramePr>
            <a:graphicFrameLocks noGrp="1"/>
          </p:cNvGraphicFramePr>
          <p:nvPr>
            <p:ph type="clipArt" sz="half" idx="2"/>
          </p:nvPr>
        </p:nvGraphicFramePr>
        <p:xfrm>
          <a:off x="5867400" y="1447800"/>
          <a:ext cx="25241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lipArt" r:id="rId4" imgW="4740275" imgH="2225675" progId="MS_ClipArt_Gallery.2">
                  <p:embed/>
                </p:oleObj>
              </mc:Choice>
              <mc:Fallback>
                <p:oleObj name="ClipArt" r:id="rId4" imgW="4740275" imgH="222567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447800"/>
                        <a:ext cx="25241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17538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52963" y="1816100"/>
            <a:ext cx="3962400" cy="4419600"/>
          </a:xfrm>
          <a:prstGeom prst="rect">
            <a:avLst/>
          </a:prstGeom>
          <a:solidFill>
            <a:srgbClr val="114FFB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73250"/>
            <a:ext cx="4208463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atom is found inside a blurry “electron cloud”</a:t>
            </a:r>
          </a:p>
          <a:p>
            <a:pPr>
              <a:lnSpc>
                <a:spcPct val="90000"/>
              </a:lnSpc>
            </a:pPr>
            <a:r>
              <a:rPr lang="en-US" smtClean="0"/>
              <a:t>An area where there is a </a:t>
            </a:r>
            <a:r>
              <a:rPr lang="en-US" i="1" smtClean="0"/>
              <a:t>chance </a:t>
            </a:r>
            <a:r>
              <a:rPr lang="en-US" smtClean="0"/>
              <a:t>of finding an electron.</a:t>
            </a:r>
          </a:p>
          <a:p>
            <a:pPr>
              <a:lnSpc>
                <a:spcPct val="90000"/>
              </a:lnSpc>
            </a:pPr>
            <a:r>
              <a:rPr lang="en-US" smtClean="0"/>
              <a:t>Think of fan blades</a:t>
            </a:r>
          </a:p>
        </p:txBody>
      </p:sp>
      <p:graphicFrame>
        <p:nvGraphicFramePr>
          <p:cNvPr id="24580" name="Object 4"/>
          <p:cNvGraphicFramePr>
            <a:graphicFrameLocks noGrp="1"/>
          </p:cNvGraphicFramePr>
          <p:nvPr>
            <p:ph sz="half" idx="2"/>
          </p:nvPr>
        </p:nvGraphicFramePr>
        <p:xfrm>
          <a:off x="4719638" y="2133600"/>
          <a:ext cx="3821112" cy="391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orelDRAW!" r:id="rId4" imgW="519950" imgH="532561" progId="CDraw4">
                  <p:embed/>
                </p:oleObj>
              </mc:Choice>
              <mc:Fallback>
                <p:oleObj name="CorelDRAW!" r:id="rId4" imgW="519950" imgH="532561" progId="CDraw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2133600"/>
                        <a:ext cx="3821112" cy="391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52425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  <a:noFill/>
        </p:spPr>
        <p:txBody>
          <a:bodyPr/>
          <a:lstStyle/>
          <a:p>
            <a:r>
              <a:rPr lang="en-US" smtClean="0"/>
              <a:t>Atomic Orbitals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u="sng" smtClean="0"/>
              <a:t>Principal Quantum Number</a:t>
            </a:r>
            <a:r>
              <a:rPr lang="en-US" sz="3200" smtClean="0"/>
              <a:t> (n) = the energy level of the electron: 1, 2, 3, etc.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Within each energy level, the complex math of Schrodinger’s equation describes several shapes.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These are called </a:t>
            </a:r>
            <a:r>
              <a:rPr lang="en-US" sz="3200" u="sng" smtClean="0"/>
              <a:t>atomic orbitals</a:t>
            </a:r>
            <a:r>
              <a:rPr lang="en-US" sz="3200" smtClean="0"/>
              <a:t> </a:t>
            </a:r>
            <a:r>
              <a:rPr lang="en-US" sz="2400" smtClean="0"/>
              <a:t>(coined by scientists in 1932) </a:t>
            </a:r>
            <a:r>
              <a:rPr lang="en-US" sz="3200" smtClean="0"/>
              <a:t>- regions where there is a high probability of finding an electron.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Sublevels- like theater seats arranged in sections: letters s, p, d, and 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3225"/>
            <a:ext cx="7772400" cy="762000"/>
          </a:xfrm>
        </p:spPr>
        <p:txBody>
          <a:bodyPr/>
          <a:lstStyle/>
          <a:p>
            <a:r>
              <a:rPr lang="en-US" smtClean="0"/>
              <a:t>Principal Quantum Number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652463" y="1143000"/>
            <a:ext cx="790733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b="1"/>
              <a:t>Generally symbolized by “n”, it denotes the shell (energy level) in which the electron is located.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45764" name="Picture 4" descr="energylev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2286000"/>
            <a:ext cx="3965575" cy="384968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700088" y="3130550"/>
            <a:ext cx="37687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b="1"/>
              <a:t>Maximum number of electrons that can fit in an energy level is: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1946275" y="5275263"/>
            <a:ext cx="87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FFFF00"/>
                </a:solidFill>
              </a:rPr>
              <a:t>2n</a:t>
            </a:r>
            <a:r>
              <a:rPr lang="en-US" sz="3400" b="1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530225" y="5843588"/>
            <a:ext cx="404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How many e</a:t>
            </a:r>
            <a:r>
              <a:rPr lang="en-US" sz="2400" b="1" baseline="30000"/>
              <a:t>-</a:t>
            </a:r>
            <a:r>
              <a:rPr lang="en-US" sz="2400"/>
              <a:t> in level 2? 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autoUpdateAnimBg="0"/>
      <p:bldP spid="245765" grpId="0" autoUpdateAnimBg="0"/>
      <p:bldP spid="245766" grpId="0" autoUpdateAnimBg="0"/>
      <p:bldP spid="2457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622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28956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5800" y="3856038"/>
            <a:ext cx="395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4800600"/>
            <a:ext cx="434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85800" y="57150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481138" y="1228725"/>
            <a:ext cx="16764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  # of shapes </a:t>
            </a:r>
            <a:r>
              <a:rPr lang="en-US" sz="2800"/>
              <a:t>(orbitals)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276600" y="1600200"/>
            <a:ext cx="198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Maximum electrons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784850" y="1600200"/>
            <a:ext cx="2514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Starts at energy level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219200" y="1752600"/>
            <a:ext cx="0" cy="464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200400" y="1752600"/>
            <a:ext cx="0" cy="464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334000" y="1752600"/>
            <a:ext cx="0" cy="464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09600" y="2741613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09600" y="3675063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609600" y="4608513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09600" y="5543550"/>
            <a:ext cx="807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1889125" y="29416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3886200" y="28194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6537325" y="29416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889125" y="38560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3886200" y="38100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537325" y="38560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889125" y="47704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3810000" y="464820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6537325" y="4770438"/>
            <a:ext cx="47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1889125" y="56086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3810000" y="5562600"/>
            <a:ext cx="806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14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6537325" y="5608638"/>
            <a:ext cx="47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9" grpId="0" autoUpdateAnimBg="0"/>
      <p:bldP spid="38930" grpId="0" autoUpdateAnimBg="0"/>
      <p:bldP spid="38931" grpId="0" autoUpdateAnimBg="0"/>
      <p:bldP spid="38932" grpId="0" autoUpdateAnimBg="0"/>
      <p:bldP spid="38933" grpId="0" autoUpdateAnimBg="0"/>
      <p:bldP spid="38934" grpId="0" autoUpdateAnimBg="0"/>
      <p:bldP spid="38935" grpId="0" autoUpdateAnimBg="0"/>
      <p:bldP spid="38936" grpId="0" autoUpdateAnimBg="0"/>
      <p:bldP spid="38937" grpId="0" autoUpdateAnimBg="0"/>
      <p:bldP spid="38938" grpId="0" autoUpdateAnimBg="0"/>
      <p:bldP spid="38939" grpId="0" autoUpdateAnimBg="0"/>
      <p:bldP spid="389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By Energy Level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First Energy Level</a:t>
            </a:r>
          </a:p>
          <a:p>
            <a:r>
              <a:rPr lang="en-US" sz="3200" smtClean="0"/>
              <a:t>Has only s orbital</a:t>
            </a:r>
          </a:p>
          <a:p>
            <a:r>
              <a:rPr lang="en-US" sz="3200" smtClean="0"/>
              <a:t>only 2 electrons</a:t>
            </a:r>
          </a:p>
          <a:p>
            <a:r>
              <a:rPr lang="en-US" sz="3200" smtClean="0"/>
              <a:t>1s</a:t>
            </a:r>
            <a:r>
              <a:rPr lang="en-US" sz="4100" baseline="30000" smtClean="0"/>
              <a:t>2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Second Energy Level</a:t>
            </a:r>
          </a:p>
          <a:p>
            <a:r>
              <a:rPr lang="en-US" sz="3200" smtClean="0"/>
              <a:t>Has s and p orbitals available</a:t>
            </a:r>
          </a:p>
          <a:p>
            <a:r>
              <a:rPr lang="en-US" sz="3200" smtClean="0"/>
              <a:t>2 in s, 6 in p</a:t>
            </a:r>
          </a:p>
          <a:p>
            <a:r>
              <a:rPr lang="en-US" sz="3200" smtClean="0"/>
              <a:t>2s</a:t>
            </a:r>
            <a:r>
              <a:rPr lang="en-US" sz="4100" baseline="30000" smtClean="0"/>
              <a:t>2</a:t>
            </a:r>
            <a:r>
              <a:rPr lang="en-US" sz="3200" smtClean="0"/>
              <a:t>2p</a:t>
            </a:r>
            <a:r>
              <a:rPr lang="en-US" sz="4100" baseline="30000" smtClean="0"/>
              <a:t>6</a:t>
            </a:r>
          </a:p>
          <a:p>
            <a:r>
              <a:rPr lang="en-US" sz="3200" smtClean="0"/>
              <a:t>8 total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By Energy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Third energy level</a:t>
            </a:r>
          </a:p>
          <a:p>
            <a:r>
              <a:rPr lang="en-US" sz="3200" smtClean="0"/>
              <a:t>Has s, p, and d orbitals</a:t>
            </a:r>
          </a:p>
          <a:p>
            <a:r>
              <a:rPr lang="en-US" sz="3200" smtClean="0"/>
              <a:t>2 in s, 6 in p, and 10 in d</a:t>
            </a:r>
          </a:p>
          <a:p>
            <a:r>
              <a:rPr lang="en-US" sz="3200" smtClean="0"/>
              <a:t>3s</a:t>
            </a:r>
            <a:r>
              <a:rPr lang="en-US" sz="4100" baseline="30000" smtClean="0"/>
              <a:t>2</a:t>
            </a:r>
            <a:r>
              <a:rPr lang="en-US" sz="3200" smtClean="0"/>
              <a:t>3p</a:t>
            </a:r>
            <a:r>
              <a:rPr lang="en-US" sz="4100" baseline="30000" smtClean="0"/>
              <a:t>6</a:t>
            </a:r>
            <a:r>
              <a:rPr lang="en-US" sz="3200" smtClean="0"/>
              <a:t>3d</a:t>
            </a:r>
            <a:r>
              <a:rPr lang="en-US" sz="4100" baseline="30000" smtClean="0"/>
              <a:t>10</a:t>
            </a:r>
          </a:p>
          <a:p>
            <a:r>
              <a:rPr lang="en-US" sz="3200" smtClean="0"/>
              <a:t>18 total electrons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3200" u="sng" smtClean="0"/>
              <a:t>Fourth energy level</a:t>
            </a:r>
          </a:p>
          <a:p>
            <a:r>
              <a:rPr lang="en-US" sz="3200" smtClean="0"/>
              <a:t>Has s, p, d, and f orbitals</a:t>
            </a:r>
          </a:p>
          <a:p>
            <a:r>
              <a:rPr lang="en-US" sz="3200" smtClean="0"/>
              <a:t>2 in s, 6 in p, 10 in d, and 14 in f</a:t>
            </a:r>
          </a:p>
          <a:p>
            <a:r>
              <a:rPr lang="en-US" sz="3200" smtClean="0"/>
              <a:t>4s</a:t>
            </a:r>
            <a:r>
              <a:rPr lang="en-US" sz="4100" baseline="30000" smtClean="0"/>
              <a:t>2</a:t>
            </a:r>
            <a:r>
              <a:rPr lang="en-US" sz="3200" smtClean="0"/>
              <a:t>4p</a:t>
            </a:r>
            <a:r>
              <a:rPr lang="en-US" sz="4100" baseline="30000" smtClean="0"/>
              <a:t>6</a:t>
            </a:r>
            <a:r>
              <a:rPr lang="en-US" sz="3200" smtClean="0"/>
              <a:t>4d</a:t>
            </a:r>
            <a:r>
              <a:rPr lang="en-US" sz="4100" baseline="30000" smtClean="0"/>
              <a:t>10</a:t>
            </a:r>
            <a:r>
              <a:rPr lang="en-US" sz="3200" smtClean="0"/>
              <a:t>4f</a:t>
            </a:r>
            <a:r>
              <a:rPr lang="en-US" sz="4100" baseline="30000" smtClean="0"/>
              <a:t>14</a:t>
            </a:r>
          </a:p>
          <a:p>
            <a:r>
              <a:rPr lang="en-US" sz="3200" smtClean="0"/>
              <a:t>32 total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By Energy Level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smtClean="0"/>
              <a:t>Any more than the fourth and not all the orbitals will fill up.</a:t>
            </a:r>
          </a:p>
          <a:p>
            <a:r>
              <a:rPr lang="en-US" sz="3200" smtClean="0"/>
              <a:t>You simply run out of electrons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3200" smtClean="0"/>
              <a:t>The orbitals do </a:t>
            </a:r>
            <a:r>
              <a:rPr lang="en-US" sz="3200" u="sng" smtClean="0"/>
              <a:t>not</a:t>
            </a:r>
            <a:r>
              <a:rPr lang="en-US" sz="3200" smtClean="0"/>
              <a:t> fill up in a neat order.</a:t>
            </a:r>
          </a:p>
          <a:p>
            <a:r>
              <a:rPr lang="en-US" sz="3200" smtClean="0"/>
              <a:t>The energy levels overlap</a:t>
            </a:r>
          </a:p>
          <a:p>
            <a:r>
              <a:rPr lang="en-US" sz="3200" smtClean="0"/>
              <a:t>Lowest energy fill first.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77200" cy="1431925"/>
          </a:xfrm>
        </p:spPr>
        <p:txBody>
          <a:bodyPr/>
          <a:lstStyle/>
          <a:p>
            <a:r>
              <a:rPr lang="en-US" smtClean="0"/>
              <a:t>Section 5.2</a:t>
            </a:r>
            <a:br>
              <a:rPr lang="en-US" smtClean="0"/>
            </a:br>
            <a:r>
              <a:rPr lang="en-US" smtClean="0"/>
              <a:t>Electron Arrangement in Atoms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4783" y="2346592"/>
            <a:ext cx="7772400" cy="3810000"/>
          </a:xfrm>
        </p:spPr>
        <p:txBody>
          <a:bodyPr/>
          <a:lstStyle/>
          <a:p>
            <a:r>
              <a:rPr lang="en-US" sz="3600" dirty="0" smtClean="0"/>
              <a:t>OBJECTIVES:</a:t>
            </a:r>
          </a:p>
          <a:p>
            <a:pPr lvl="1">
              <a:buFontTx/>
              <a:buChar char="•"/>
            </a:pPr>
            <a:r>
              <a:rPr lang="en-US" sz="2800" u="sng" dirty="0" smtClean="0"/>
              <a:t>Describe</a:t>
            </a:r>
            <a:r>
              <a:rPr lang="en-US" sz="2800" dirty="0" smtClean="0"/>
              <a:t> how to write the </a:t>
            </a:r>
            <a:r>
              <a:rPr lang="en-US" sz="2800" b="1" i="1" dirty="0" smtClean="0"/>
              <a:t>electron configuration</a:t>
            </a:r>
            <a:r>
              <a:rPr lang="en-US" sz="2800" dirty="0" smtClean="0"/>
              <a:t> for an atom.</a:t>
            </a:r>
          </a:p>
          <a:p>
            <a:pPr lvl="1">
              <a:buFontTx/>
              <a:buChar char="•"/>
            </a:pPr>
            <a:r>
              <a:rPr lang="en-US" sz="2800" u="sng" dirty="0" smtClean="0"/>
              <a:t>Explain</a:t>
            </a:r>
            <a:r>
              <a:rPr lang="en-US" sz="2800" dirty="0" smtClean="0"/>
              <a:t> why the actual electron configurations for some elements </a:t>
            </a:r>
            <a:r>
              <a:rPr lang="en-US" sz="2800" i="1" dirty="0" smtClean="0"/>
              <a:t>differ</a:t>
            </a:r>
            <a:r>
              <a:rPr lang="en-US" sz="2800" dirty="0" smtClean="0"/>
              <a:t> from those predicted by the </a:t>
            </a:r>
            <a:r>
              <a:rPr lang="en-US" sz="2800" dirty="0" err="1" smtClean="0"/>
              <a:t>Aufbau</a:t>
            </a:r>
            <a:r>
              <a:rPr lang="en-US" sz="2800" dirty="0" smtClean="0"/>
              <a:t> principle.</a:t>
            </a:r>
          </a:p>
          <a:p>
            <a:pPr lvl="1">
              <a:buFontTx/>
              <a:buChar char="•"/>
            </a:pP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98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34821" name="Line 2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Rectangle 3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34823" name="Rectangle 4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4" name="Rectangle 5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5" name="Rectangle 6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6" name="Rectangle 7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7" name="Rectangle 8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8" name="Rectangle 9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29" name="Rectangle 10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34914" name="Rectangle 11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5" name="Rectangle 12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6" name="Rectangle 13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34835" name="Rectangle 19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34838" name="Group 25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34911" name="Rectangle 22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2" name="Rectangle 23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3" name="Rectangle 24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39" name="Group 29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34908" name="Rectangle 26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9" name="Rectangle 27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10" name="Rectangle 28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40" name="Group 33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34905" name="Rectangle 30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6" name="Rectangle 31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7" name="Rectangle 32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41" name="Group 37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34902" name="Rectangle 34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3" name="Rectangle 35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904" name="Rectangle 36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4842" name="Rectangle 38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34843" name="Rectangle 39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34844" name="Rectangle 40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34845" name="Rectangle 41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34846" name="Rectangle 42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34847" name="Group 49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34896" name="Rectangle 43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97" name="Rectangle 44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98" name="Group 48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34899" name="Rectangle 45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900" name="Rectangle 46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901" name="Rectangle 47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4848" name="Rectangle 50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34849" name="Rectangle 51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34850" name="Rectangle 52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34851" name="Group 59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34890" name="Rectangle 53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91" name="Rectangle 54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92" name="Group 58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34893" name="Rectangle 55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94" name="Rectangle 56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95" name="Rectangle 57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4852" name="Group 66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34884" name="Rectangle 60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5" name="Rectangle 61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86" name="Group 65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34887" name="Rectangle 62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88" name="Rectangle 63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89" name="Rectangle 64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4853" name="Group 74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34877" name="Rectangle 67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8" name="Rectangle 68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9" name="Rectangle 69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0" name="Rectangle 70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1" name="Rectangle 71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2" name="Rectangle 72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83" name="Rectangle 73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54" name="Group 82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34870" name="Rectangle 75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1" name="Rectangle 76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2" name="Rectangle 77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3" name="Rectangle 78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4" name="Rectangle 79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5" name="Rectangle 80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76" name="Rectangle 81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4855" name="Group 86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34867" name="Rectangle 83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68" name="Rectangle 84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69" name="Rectangle 85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4856" name="Rectangle 87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34857" name="Group 94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34861" name="Rectangle 88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62" name="Rectangle 89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4863" name="Group 93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34864" name="Rectangle 90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65" name="Rectangle 91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866" name="Rectangle 92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4858" name="Rectangle 95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34859" name="Rectangle 96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34860" name="Rectangle 97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  <p:sp>
        <p:nvSpPr>
          <p:cNvPr id="34819" name="Text Box 101"/>
          <p:cNvSpPr txBox="1">
            <a:spLocks noChangeArrowheads="1"/>
          </p:cNvSpPr>
          <p:nvPr/>
        </p:nvSpPr>
        <p:spPr bwMode="auto">
          <a:xfrm>
            <a:off x="2895600" y="5184775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/>
              <a:t>aufbau diagram</a:t>
            </a:r>
            <a:r>
              <a:rPr lang="en-US"/>
              <a:t> - page 133</a:t>
            </a:r>
          </a:p>
        </p:txBody>
      </p:sp>
      <p:sp>
        <p:nvSpPr>
          <p:cNvPr id="34820" name="Text Box 1128"/>
          <p:cNvSpPr txBox="1">
            <a:spLocks noChangeArrowheads="1"/>
          </p:cNvSpPr>
          <p:nvPr/>
        </p:nvSpPr>
        <p:spPr bwMode="auto">
          <a:xfrm>
            <a:off x="2676525" y="5791200"/>
            <a:ext cx="5897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Aufbau is German for “building up”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475562"/>
            <a:ext cx="7772400" cy="1431925"/>
          </a:xfrm>
        </p:spPr>
        <p:txBody>
          <a:bodyPr/>
          <a:lstStyle/>
          <a:p>
            <a:r>
              <a:rPr lang="en-US" dirty="0" smtClean="0"/>
              <a:t>Section 5.1</a:t>
            </a:r>
            <a:br>
              <a:rPr lang="en-US" dirty="0" smtClean="0"/>
            </a:br>
            <a:r>
              <a:rPr lang="en-US" dirty="0" smtClean="0"/>
              <a:t>Models of the Atom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74784" y="1906836"/>
            <a:ext cx="7772400" cy="4185492"/>
          </a:xfrm>
        </p:spPr>
        <p:txBody>
          <a:bodyPr/>
          <a:lstStyle/>
          <a:p>
            <a:r>
              <a:rPr lang="en-US" sz="2800" dirty="0" smtClean="0"/>
              <a:t>OBJECTIVES: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Identify</a:t>
            </a:r>
            <a:r>
              <a:rPr lang="en-US" sz="2400" dirty="0" smtClean="0"/>
              <a:t> the inadequacies in the Rutherford atomic model.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Identify</a:t>
            </a:r>
            <a:r>
              <a:rPr lang="en-US" sz="2400" dirty="0" smtClean="0"/>
              <a:t> the new proposal in the Bohr model of the atom.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Describe</a:t>
            </a:r>
            <a:r>
              <a:rPr lang="en-US" sz="2400" dirty="0" smtClean="0"/>
              <a:t> the energies and positions of electrons according to the quantum mechanical model.</a:t>
            </a:r>
          </a:p>
          <a:p>
            <a:pPr lvl="1">
              <a:buFontTx/>
              <a:buChar char="•"/>
            </a:pPr>
            <a:r>
              <a:rPr lang="en-US" sz="2400" u="sng" dirty="0" smtClean="0"/>
              <a:t>Describe</a:t>
            </a:r>
            <a:r>
              <a:rPr lang="en-US" sz="2400" dirty="0" smtClean="0"/>
              <a:t> how the shapes of orbitals related to different sublevels differ.</a:t>
            </a:r>
          </a:p>
          <a:p>
            <a:pPr lvl="1">
              <a:buFontTx/>
              <a:buChar char="•"/>
            </a:pPr>
            <a:endParaRPr lang="en-US" sz="2800" dirty="0" smtClean="0"/>
          </a:p>
          <a:p>
            <a:pPr lvl="1">
              <a:buFontTx/>
              <a:buChar char="•"/>
            </a:pPr>
            <a:endParaRPr lang="en-US" sz="2800" dirty="0" smtClean="0"/>
          </a:p>
          <a:p>
            <a:pPr lvl="1">
              <a:buFontTx/>
              <a:buChar char="•"/>
            </a:pPr>
            <a:endParaRPr lang="en-US" sz="2800" dirty="0" smtClean="0"/>
          </a:p>
          <a:p>
            <a:pPr lvl="1"/>
            <a:endParaRPr lang="en-US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75"/>
            <a:ext cx="7772400" cy="762000"/>
          </a:xfrm>
          <a:noFill/>
        </p:spPr>
        <p:txBody>
          <a:bodyPr/>
          <a:lstStyle/>
          <a:p>
            <a:r>
              <a:rPr lang="en-US" smtClean="0"/>
              <a:t>Electron Configurations…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8001000" cy="5103812"/>
          </a:xfrm>
          <a:noFill/>
        </p:spPr>
        <p:txBody>
          <a:bodyPr/>
          <a:lstStyle/>
          <a:p>
            <a:pPr marL="647700" indent="-647700">
              <a:lnSpc>
                <a:spcPct val="90000"/>
              </a:lnSpc>
            </a:pPr>
            <a:r>
              <a:rPr lang="en-US" smtClean="0"/>
              <a:t>…are the way electrons are arranged in various orbitals around the nuclei of atoms.  </a:t>
            </a:r>
            <a:r>
              <a:rPr lang="en-US" i="1" smtClean="0"/>
              <a:t>Three rules tell us how:</a:t>
            </a:r>
          </a:p>
          <a:p>
            <a:pPr marL="647700" indent="-647700">
              <a:lnSpc>
                <a:spcPct val="90000"/>
              </a:lnSpc>
              <a:buClrTx/>
              <a:buSzPct val="90000"/>
              <a:buFont typeface="Monotype Sorts" pitchFamily="2" charset="2"/>
              <a:buAutoNum type="arabicParenR"/>
            </a:pPr>
            <a:r>
              <a:rPr lang="en-US" u="sng" smtClean="0">
                <a:solidFill>
                  <a:schemeClr val="tx2"/>
                </a:solidFill>
              </a:rPr>
              <a:t>Aufbau principle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/>
              <a:t>- electrons enter the lowest energy first.</a:t>
            </a:r>
          </a:p>
          <a:p>
            <a:pPr marL="1104900" lvl="1" indent="-647700">
              <a:lnSpc>
                <a:spcPct val="90000"/>
              </a:lnSpc>
              <a:buFontTx/>
              <a:buChar char="•"/>
            </a:pPr>
            <a:r>
              <a:rPr lang="en-US" smtClean="0"/>
              <a:t>This causes difficulties because of the overlap of orbitals of different energies – follow the diagram!</a:t>
            </a:r>
          </a:p>
          <a:p>
            <a:pPr marL="647700" indent="-647700">
              <a:lnSpc>
                <a:spcPct val="90000"/>
              </a:lnSpc>
              <a:buClrTx/>
              <a:buSzPct val="90000"/>
              <a:buFont typeface="Monotype Sorts" pitchFamily="2" charset="2"/>
              <a:buAutoNum type="arabicParenR" startAt="2"/>
            </a:pPr>
            <a:r>
              <a:rPr lang="en-US" u="sng" smtClean="0">
                <a:solidFill>
                  <a:schemeClr val="tx2"/>
                </a:solidFill>
              </a:rPr>
              <a:t>Pauli Exclusion Principle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/>
              <a:t>- at most 2 electrons per orbital - different spins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552450"/>
            <a:ext cx="7772400" cy="762000"/>
          </a:xfrm>
        </p:spPr>
        <p:txBody>
          <a:bodyPr/>
          <a:lstStyle/>
          <a:p>
            <a:r>
              <a:rPr lang="en-US" smtClean="0"/>
              <a:t>Pauli Exclusion Principle</a:t>
            </a:r>
          </a:p>
        </p:txBody>
      </p:sp>
      <p:pic>
        <p:nvPicPr>
          <p:cNvPr id="36867" name="Picture 3" descr="nobelpauli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2149475"/>
            <a:ext cx="2478087" cy="35052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9620" name="AutoShape 4"/>
          <p:cNvSpPr>
            <a:spLocks noChangeArrowheads="1"/>
          </p:cNvSpPr>
          <p:nvPr/>
        </p:nvSpPr>
        <p:spPr bwMode="auto">
          <a:xfrm>
            <a:off x="3302000" y="1836738"/>
            <a:ext cx="4800600" cy="1447800"/>
          </a:xfrm>
          <a:prstGeom prst="wedgeRoundRectCallout">
            <a:avLst>
              <a:gd name="adj1" fmla="val -67625"/>
              <a:gd name="adj2" fmla="val 128509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b="1"/>
              <a:t>No two electrons in an atom can have the same four quantum numbers.</a:t>
            </a:r>
          </a:p>
          <a:p>
            <a:pPr algn="ctr">
              <a:spcBef>
                <a:spcPct val="0"/>
              </a:spcBef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42925" y="5661025"/>
            <a:ext cx="250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2400" b="1"/>
              <a:t>Wolfgang Pauli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3644900" y="3859213"/>
            <a:ext cx="46783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To show the different direction of spin, a pair in the same orbital is written as:</a:t>
            </a: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5930900" y="5499100"/>
            <a:ext cx="954088" cy="808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V="1">
            <a:off x="6238875" y="5621338"/>
            <a:ext cx="0" cy="590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25" name="Line 9"/>
          <p:cNvSpPr>
            <a:spLocks noChangeShapeType="1"/>
          </p:cNvSpPr>
          <p:nvPr/>
        </p:nvSpPr>
        <p:spPr bwMode="auto">
          <a:xfrm>
            <a:off x="6602413" y="5621338"/>
            <a:ext cx="12700" cy="603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 autoUpdateAnimBg="0"/>
      <p:bldP spid="239622" grpId="0"/>
      <p:bldP spid="239623" grpId="0" animBg="1"/>
      <p:bldP spid="239624" grpId="0" animBg="1"/>
      <p:bldP spid="2396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690563"/>
            <a:ext cx="7772400" cy="762000"/>
          </a:xfrm>
        </p:spPr>
        <p:txBody>
          <a:bodyPr/>
          <a:lstStyle/>
          <a:p>
            <a:r>
              <a:rPr lang="en-US" smtClean="0"/>
              <a:t>Quantum Numbers</a:t>
            </a: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957263" y="1793875"/>
            <a:ext cx="74072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b="1"/>
              <a:t>Each electron in an atom has a unique set of </a:t>
            </a:r>
            <a:r>
              <a:rPr lang="en-US" b="1" u="sng"/>
              <a:t>4 quantum numbers</a:t>
            </a:r>
            <a:r>
              <a:rPr lang="en-US" b="1"/>
              <a:t> which describe it.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525463" y="3482975"/>
            <a:ext cx="79629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Principal quantum number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Angular momentum quantum number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 Magnetic quantum number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90000"/>
              <a:buFont typeface="Wingdings" pitchFamily="2" charset="2"/>
              <a:buAutoNum type="arabicParenR"/>
            </a:pPr>
            <a:r>
              <a:rPr lang="en-US" b="1"/>
              <a:t> Spin quantum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762000"/>
          </a:xfrm>
          <a:noFill/>
        </p:spPr>
        <p:txBody>
          <a:bodyPr/>
          <a:lstStyle/>
          <a:p>
            <a:r>
              <a:rPr lang="en-US" smtClean="0"/>
              <a:t>Electron Configurations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  <a:noFill/>
        </p:spPr>
        <p:txBody>
          <a:bodyPr/>
          <a:lstStyle/>
          <a:p>
            <a:pPr marL="647700" indent="-647700">
              <a:buClrTx/>
              <a:buSzPct val="90000"/>
              <a:buFont typeface="Monotype Sorts" pitchFamily="2" charset="2"/>
              <a:buAutoNum type="arabicParenR" startAt="3"/>
            </a:pPr>
            <a:r>
              <a:rPr lang="en-US" sz="3600" u="sng" smtClean="0">
                <a:solidFill>
                  <a:schemeClr val="tx2"/>
                </a:solidFill>
              </a:rPr>
              <a:t>Hund’s Rule</a:t>
            </a:r>
            <a:r>
              <a:rPr lang="en-US" sz="3600" u="sng" smtClean="0"/>
              <a:t>-</a:t>
            </a:r>
            <a:r>
              <a:rPr lang="en-US" sz="3600" smtClean="0"/>
              <a:t> When electrons occupy orbitals of equal energy, they don’t pair up until they have to.</a:t>
            </a:r>
          </a:p>
          <a:p>
            <a:pPr marL="647700" indent="-647700"/>
            <a:r>
              <a:rPr lang="en-US" sz="3600" smtClean="0"/>
              <a:t>Let’s write the electron configuration for Phosphorus </a:t>
            </a:r>
          </a:p>
          <a:p>
            <a:pPr marL="1104900" lvl="1" indent="-647700">
              <a:buFont typeface="Wingdings" pitchFamily="2" charset="2"/>
              <a:buChar char="§"/>
            </a:pPr>
            <a:r>
              <a:rPr lang="en-US" sz="3600" smtClean="0"/>
              <a:t>We need to account for all 15 electrons in phosphorus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98900" y="3314700"/>
            <a:ext cx="4510088" cy="2995613"/>
          </a:xfrm>
          <a:noFill/>
        </p:spPr>
        <p:txBody>
          <a:bodyPr/>
          <a:lstStyle/>
          <a:p>
            <a:r>
              <a:rPr lang="en-US" sz="3200" smtClean="0"/>
              <a:t>The first two electrons go into the 1s orbital</a:t>
            </a:r>
          </a:p>
          <a:p>
            <a:pPr>
              <a:buFont typeface="Monotype Sorts" pitchFamily="2" charset="2"/>
              <a:buNone/>
            </a:pPr>
            <a:r>
              <a:rPr lang="en-US" sz="3200" smtClean="0"/>
              <a:t>   Notice the opposite direction of the spins</a:t>
            </a:r>
          </a:p>
          <a:p>
            <a:r>
              <a:rPr lang="en-US" sz="3200" smtClean="0"/>
              <a:t>only 13 more to go...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1" name="Group 101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39943" name="Line 5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6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39945" name="Rectangle 7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6" name="Rectangle 8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7" name="Rectangle 9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8" name="Rectangle 10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49" name="Rectangle 11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50" name="Rectangle 12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51" name="Rectangle 13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9952" name="Group 17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0036" name="Rectangle 14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7" name="Rectangle 15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8" name="Rectangle 16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9953" name="Rectangle 18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39954" name="Rectangle 19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39955" name="Rectangle 20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39956" name="Rectangle 21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39957" name="Rectangle 22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39958" name="Rectangle 23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39959" name="Rectangle 24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39960" name="Group 28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0033" name="Rectangle 25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4" name="Rectangle 26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5" name="Rectangle 27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61" name="Group 32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0030" name="Rectangle 29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1" name="Rectangle 30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32" name="Rectangle 31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62" name="Group 36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0027" name="Rectangle 33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8" name="Rectangle 34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9" name="Rectangle 35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63" name="Group 40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0024" name="Rectangle 37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5" name="Rectangle 38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26" name="Rectangle 39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9964" name="Rectangle 41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39965" name="Rectangle 42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39966" name="Rectangle 43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39967" name="Rectangle 44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39968" name="Rectangle 45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39969" name="Group 52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0018" name="Rectangle 46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19" name="Rectangle 47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0020" name="Group 51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0021" name="Rectangle 48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22" name="Rectangle 49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23" name="Rectangle 50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9970" name="Rectangle 53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39971" name="Rectangle 54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39972" name="Rectangle 55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39973" name="Group 62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0012" name="Rectangle 56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13" name="Rectangle 57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0014" name="Group 61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0015" name="Rectangle 58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6" name="Rectangle 59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7" name="Rectangle 60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9974" name="Group 69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0006" name="Rectangle 63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7" name="Rectangle 64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0008" name="Group 68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0009" name="Rectangle 65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0" name="Rectangle 66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0011" name="Rectangle 67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39975" name="Group 77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39999" name="Rectangle 70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0" name="Rectangle 71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1" name="Rectangle 72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2" name="Rectangle 73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3" name="Rectangle 74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4" name="Rectangle 75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0005" name="Rectangle 76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76" name="Group 85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39992" name="Rectangle 78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3" name="Rectangle 79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4" name="Rectangle 80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5" name="Rectangle 81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6" name="Rectangle 82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7" name="Rectangle 83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8" name="Rectangle 84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9977" name="Group 89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39989" name="Rectangle 86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0" name="Rectangle 87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91" name="Rectangle 88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9978" name="Rectangle 90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39979" name="Group 97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39983" name="Rectangle 91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984" name="Rectangle 92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9985" name="Group 96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39986" name="Rectangle 93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9987" name="Rectangle 94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9988" name="Rectangle 95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39980" name="Rectangle 98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39981" name="Rectangle 99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39982" name="Rectangle 100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  <p:sp>
        <p:nvSpPr>
          <p:cNvPr id="277506" name="Line 2"/>
          <p:cNvSpPr>
            <a:spLocks noChangeShapeType="1"/>
          </p:cNvSpPr>
          <p:nvPr/>
        </p:nvSpPr>
        <p:spPr bwMode="auto">
          <a:xfrm flipH="1">
            <a:off x="1895475" y="4692650"/>
            <a:ext cx="2352675" cy="982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/>
      <p:bldP spid="27750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3886200"/>
            <a:ext cx="4510088" cy="2324100"/>
          </a:xfrm>
          <a:noFill/>
        </p:spPr>
        <p:txBody>
          <a:bodyPr/>
          <a:lstStyle/>
          <a:p>
            <a:r>
              <a:rPr lang="en-US" sz="3200" smtClean="0"/>
              <a:t>The next  electrons go into the 2s orbital</a:t>
            </a:r>
          </a:p>
          <a:p>
            <a:r>
              <a:rPr lang="en-US" sz="3200" smtClean="0"/>
              <a:t>only 11 more...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479550" y="44354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631950" y="44545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8" name="Group 104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40969" name="Line 8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Rectangle 9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0971" name="Rectangle 10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2" name="Rectangle 11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3" name="Rectangle 12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4" name="Rectangle 13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5" name="Rectangle 14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6" name="Rectangle 15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7" name="Rectangle 16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0978" name="Group 20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1062" name="Rectangle 17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3" name="Rectangle 18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4" name="Rectangle 19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0979" name="Rectangle 21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0980" name="Rectangle 22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0981" name="Rectangle 23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0982" name="Rectangle 24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0983" name="Rectangle 25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0984" name="Rectangle 26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0985" name="Rectangle 27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0986" name="Group 31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1059" name="Rectangle 28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0" name="Rectangle 29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61" name="Rectangle 30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87" name="Group 35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1056" name="Rectangle 32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7" name="Rectangle 33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8" name="Rectangle 34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88" name="Group 39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1053" name="Rectangle 36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4" name="Rectangle 37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5" name="Rectangle 38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89" name="Group 43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1050" name="Rectangle 40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1" name="Rectangle 41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52" name="Rectangle 42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0990" name="Rectangle 44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0991" name="Rectangle 45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0992" name="Rectangle 46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0993" name="Rectangle 47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0994" name="Rectangle 48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0995" name="Group 55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1044" name="Rectangle 49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45" name="Rectangle 50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46" name="Group 54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10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9" name="Rectangle 53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0996" name="Rectangle 56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0997" name="Rectangle 57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0998" name="Rectangle 58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0999" name="Group 65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1038" name="Rectangle 59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9" name="Rectangle 60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40" name="Group 64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1041" name="Rectangle 61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2" name="Rectangle 62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3" name="Rectangle 63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1000" name="Group 72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1032" name="Rectangle 66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3" name="Rectangle 67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34" name="Group 71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1035" name="Rectangle 68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36" name="Rectangle 69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37" name="Rectangle 70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1001" name="Group 80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1025" name="Rectangle 73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6" name="Rectangle 74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7" name="Rectangle 75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8" name="Rectangle 76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9" name="Rectangle 77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0" name="Rectangle 78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31" name="Rectangle 79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1002" name="Group 88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1018" name="Rectangle 81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9" name="Rectangle 82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0" name="Rectangle 83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1" name="Rectangle 84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2" name="Rectangle 85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3" name="Rectangle 86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24" name="Rectangle 87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1003" name="Group 92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1015" name="Rectangle 89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6" name="Rectangle 90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7" name="Rectangle 91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1004" name="Rectangle 93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1005" name="Group 100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1009" name="Rectangle 94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010" name="Rectangle 95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1011" name="Group 99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1012" name="Rectangle 96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13" name="Rectangle 97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14" name="Rectangle 98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1006" name="Rectangle 101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1007" name="Rectangle 102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1008" name="Rectangle 103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114800" y="3962400"/>
            <a:ext cx="45100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The next  electrons go into the 2p orbital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only 5 more...</a:t>
            </a:r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1676400" y="57150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1473200" y="4468813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1625600" y="4487863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357438" y="41084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2493963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2736850" y="41100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62263" y="40973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3063875" y="40925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3216275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8" name="Group 110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41999" name="Line 14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6" name="Rectangle 21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2008" name="Group 26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2092" name="Rectangle 23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3" name="Rectangle 24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4" name="Rectangle 25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2009" name="Rectangle 27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2010" name="Rectangle 28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2011" name="Rectangle 29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2012" name="Rectangle 30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2013" name="Rectangle 31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2014" name="Rectangle 32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2015" name="Rectangle 33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2016" name="Group 37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2089" name="Rectangle 34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0" name="Rectangle 35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91" name="Rectangle 36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17" name="Group 41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2086" name="Rectangle 38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7" name="Rectangle 39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8" name="Rectangle 40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18" name="Group 45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2083" name="Rectangle 42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4" name="Rectangle 43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5" name="Rectangle 44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19" name="Group 49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2080" name="Rectangle 46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1" name="Rectangle 47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82" name="Rectangle 48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2020" name="Rectangle 50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2021" name="Rectangle 51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2022" name="Rectangle 52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2023" name="Rectangle 53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2024" name="Rectangle 54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2025" name="Group 61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2074" name="Rectangle 55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75" name="Rectangle 56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76" name="Group 60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20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8" name="Rectangle 58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9" name="Rectangle 59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2026" name="Rectangle 62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2027" name="Rectangle 63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2028" name="Rectangle 64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2029" name="Group 71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2068" name="Rectangle 65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9" name="Rectangle 66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70" name="Group 70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2071" name="Rectangle 67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2" name="Rectangle 68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73" name="Rectangle 69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2030" name="Group 78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2062" name="Rectangle 72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3" name="Rectangle 73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64" name="Group 77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2065" name="Rectangle 74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66" name="Rectangle 75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67" name="Rectangle 76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2031" name="Group 86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2055" name="Rectangle 79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6" name="Rectangle 80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7" name="Rectangle 81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8" name="Rectangle 82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9" name="Rectangle 83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0" name="Rectangle 84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61" name="Rectangle 85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32" name="Group 94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2048" name="Rectangle 87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9" name="Rectangle 88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0" name="Rectangle 89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1" name="Rectangle 90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2" name="Rectangle 91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3" name="Rectangle 92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54" name="Rectangle 93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2033" name="Group 98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2045" name="Rectangle 95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6" name="Rectangle 96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7" name="Rectangle 97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2034" name="Rectangle 99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2035" name="Group 106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2039" name="Rectangle 100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2040" name="Rectangle 101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2041" name="Group 105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204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4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204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2036" name="Rectangle 107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2037" name="Rectangle 108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2038" name="Rectangle 109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114800" y="3962400"/>
            <a:ext cx="45100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The next  electrons go into the 3s orbital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/>
              <a:t>only 3 more...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479550" y="45116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1631950" y="45307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357438" y="41084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2493963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736850" y="41100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2835275" y="40846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063875" y="40925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3216275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1446213" y="35750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V="1">
            <a:off x="1598613" y="35941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4" name="Group 112"/>
          <p:cNvGrpSpPr>
            <a:grpSpLocks/>
          </p:cNvGrpSpPr>
          <p:nvPr/>
        </p:nvGrpSpPr>
        <p:grpSpPr bwMode="auto">
          <a:xfrm>
            <a:off x="381000" y="457200"/>
            <a:ext cx="8216900" cy="5943600"/>
            <a:chOff x="248" y="288"/>
            <a:chExt cx="5176" cy="3744"/>
          </a:xfrm>
        </p:grpSpPr>
        <p:sp>
          <p:nvSpPr>
            <p:cNvPr id="43025" name="Line 16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17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3027" name="Rectangle 18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8" name="Rectangle 19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9" name="Rectangle 20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0" name="Rectangle 21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1" name="Rectangle 22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2" name="Rectangle 23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3" name="Rectangle 24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3034" name="Group 28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3118" name="Rectangle 25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9" name="Rectangle 26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20" name="Rectangle 27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3035" name="Rectangle 29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3036" name="Rectangle 30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3037" name="Rectangle 31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3038" name="Rectangle 32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3039" name="Rectangle 33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3040" name="Rectangle 34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3041" name="Rectangle 35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3042" name="Group 39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3115" name="Rectangle 36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6" name="Rectangle 37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7" name="Rectangle 38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43" name="Group 43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3112" name="Rectangle 40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3" name="Rectangle 41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4" name="Rectangle 42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44" name="Group 47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3109" name="Rectangle 44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0" name="Rectangle 45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11" name="Rectangle 46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45" name="Group 51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3106" name="Rectangle 48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07" name="Rectangle 49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08" name="Rectangle 50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3046" name="Rectangle 52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3047" name="Rectangle 53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3048" name="Rectangle 54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3049" name="Rectangle 55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3050" name="Rectangle 56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3051" name="Group 63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3100" name="Rectangle 57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101" name="Rectangle 58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102" name="Group 62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3103" name="Rectangle 59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104" name="Rectangle 60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105" name="Rectangle 61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3052" name="Rectangle 64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3053" name="Rectangle 65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3054" name="Rectangle 66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3055" name="Group 73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3094" name="Rectangle 67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95" name="Rectangle 68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096" name="Group 72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3097" name="Rectangle 69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8" name="Rectangle 70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9" name="Rectangle 71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3056" name="Group 80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3088" name="Rectangle 74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9" name="Rectangle 75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090" name="Group 79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3091" name="Rectangle 76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2" name="Rectangle 77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93" name="Rectangle 78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3057" name="Group 88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3081" name="Rectangle 81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2" name="Rectangle 82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3" name="Rectangle 83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4" name="Rectangle 84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5" name="Rectangle 85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6" name="Rectangle 86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7" name="Rectangle 87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58" name="Group 96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3074" name="Rectangle 89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5" name="Rectangle 90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6" name="Rectangle 91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7" name="Rectangle 92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8" name="Rectangle 93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9" name="Rectangle 94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80" name="Rectangle 95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3059" name="Group 100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3071" name="Rectangle 97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2" name="Rectangle 98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73" name="Rectangle 99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3060" name="Rectangle 101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3061" name="Group 108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3065" name="Rectangle 102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66" name="Rectangle 103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3067" name="Group 107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3068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69" name="Rectangle 105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307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3062" name="Rectangle 109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3063" name="Rectangle 110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3064" name="Rectangle 111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98"/>
          <p:cNvGrpSpPr>
            <a:grpSpLocks/>
          </p:cNvGrpSpPr>
          <p:nvPr/>
        </p:nvGrpSpPr>
        <p:grpSpPr bwMode="auto">
          <a:xfrm>
            <a:off x="393700" y="457200"/>
            <a:ext cx="8216900" cy="5943600"/>
            <a:chOff x="248" y="288"/>
            <a:chExt cx="5176" cy="3744"/>
          </a:xfrm>
        </p:grpSpPr>
        <p:sp>
          <p:nvSpPr>
            <p:cNvPr id="44055" name="Line 2"/>
            <p:cNvSpPr>
              <a:spLocks noChangeShapeType="1"/>
            </p:cNvSpPr>
            <p:nvPr/>
          </p:nvSpPr>
          <p:spPr bwMode="auto">
            <a:xfrm>
              <a:off x="689" y="288"/>
              <a:ext cx="12" cy="37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Rectangle 3"/>
            <p:cNvSpPr>
              <a:spLocks noChangeArrowheads="1"/>
            </p:cNvSpPr>
            <p:nvPr/>
          </p:nvSpPr>
          <p:spPr bwMode="auto">
            <a:xfrm rot="-5400000">
              <a:off x="-885" y="2081"/>
              <a:ext cx="26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Increasing energy</a:t>
              </a:r>
            </a:p>
          </p:txBody>
        </p:sp>
        <p:sp>
          <p:nvSpPr>
            <p:cNvPr id="44057" name="Rectangle 4"/>
            <p:cNvSpPr>
              <a:spLocks noChangeArrowheads="1"/>
            </p:cNvSpPr>
            <p:nvPr/>
          </p:nvSpPr>
          <p:spPr bwMode="auto">
            <a:xfrm>
              <a:off x="843" y="3605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58" name="Rectangle 5"/>
            <p:cNvSpPr>
              <a:spLocks noChangeArrowheads="1"/>
            </p:cNvSpPr>
            <p:nvPr/>
          </p:nvSpPr>
          <p:spPr bwMode="auto">
            <a:xfrm>
              <a:off x="843" y="2828"/>
              <a:ext cx="26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59" name="Rectangle 6"/>
            <p:cNvSpPr>
              <a:spLocks noChangeArrowheads="1"/>
            </p:cNvSpPr>
            <p:nvPr/>
          </p:nvSpPr>
          <p:spPr bwMode="auto">
            <a:xfrm>
              <a:off x="843" y="2266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0" name="Rectangle 7"/>
            <p:cNvSpPr>
              <a:spLocks noChangeArrowheads="1"/>
            </p:cNvSpPr>
            <p:nvPr/>
          </p:nvSpPr>
          <p:spPr bwMode="auto">
            <a:xfrm>
              <a:off x="843" y="1748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1" name="Rectangle 8"/>
            <p:cNvSpPr>
              <a:spLocks noChangeArrowheads="1"/>
            </p:cNvSpPr>
            <p:nvPr/>
          </p:nvSpPr>
          <p:spPr bwMode="auto">
            <a:xfrm>
              <a:off x="843" y="1317"/>
              <a:ext cx="268" cy="25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2" name="Rectangle 9"/>
            <p:cNvSpPr>
              <a:spLocks noChangeArrowheads="1"/>
            </p:cNvSpPr>
            <p:nvPr/>
          </p:nvSpPr>
          <p:spPr bwMode="auto">
            <a:xfrm>
              <a:off x="853" y="623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063" name="Rectangle 10"/>
            <p:cNvSpPr>
              <a:spLocks noChangeArrowheads="1"/>
            </p:cNvSpPr>
            <p:nvPr/>
          </p:nvSpPr>
          <p:spPr bwMode="auto">
            <a:xfrm>
              <a:off x="843" y="1009"/>
              <a:ext cx="26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4064" name="Group 14"/>
            <p:cNvGrpSpPr>
              <a:grpSpLocks/>
            </p:cNvGrpSpPr>
            <p:nvPr/>
          </p:nvGrpSpPr>
          <p:grpSpPr bwMode="auto">
            <a:xfrm>
              <a:off x="1416" y="2048"/>
              <a:ext cx="668" cy="250"/>
              <a:chOff x="1416" y="2048"/>
              <a:chExt cx="668" cy="250"/>
            </a:xfrm>
          </p:grpSpPr>
          <p:sp>
            <p:nvSpPr>
              <p:cNvPr id="44148" name="Rectangle 11"/>
              <p:cNvSpPr>
                <a:spLocks noChangeArrowheads="1"/>
              </p:cNvSpPr>
              <p:nvPr/>
            </p:nvSpPr>
            <p:spPr bwMode="auto">
              <a:xfrm>
                <a:off x="1416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9" name="Rectangle 12"/>
              <p:cNvSpPr>
                <a:spLocks noChangeArrowheads="1"/>
              </p:cNvSpPr>
              <p:nvPr/>
            </p:nvSpPr>
            <p:spPr bwMode="auto">
              <a:xfrm>
                <a:off x="1643" y="2048"/>
                <a:ext cx="215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50" name="Rectangle 13"/>
              <p:cNvSpPr>
                <a:spLocks noChangeArrowheads="1"/>
              </p:cNvSpPr>
              <p:nvPr/>
            </p:nvSpPr>
            <p:spPr bwMode="auto">
              <a:xfrm>
                <a:off x="1868" y="2048"/>
                <a:ext cx="216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4065" name="Rectangle 15"/>
            <p:cNvSpPr>
              <a:spLocks noChangeArrowheads="1"/>
            </p:cNvSpPr>
            <p:nvPr/>
          </p:nvSpPr>
          <p:spPr bwMode="auto">
            <a:xfrm>
              <a:off x="1146" y="3574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1s</a:t>
              </a:r>
            </a:p>
          </p:txBody>
        </p:sp>
        <p:sp>
          <p:nvSpPr>
            <p:cNvPr id="44066" name="Rectangle 16"/>
            <p:cNvSpPr>
              <a:spLocks noChangeArrowheads="1"/>
            </p:cNvSpPr>
            <p:nvPr/>
          </p:nvSpPr>
          <p:spPr bwMode="auto">
            <a:xfrm>
              <a:off x="1119" y="2805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2s</a:t>
              </a:r>
            </a:p>
          </p:txBody>
        </p:sp>
        <p:sp>
          <p:nvSpPr>
            <p:cNvPr id="44067" name="Rectangle 17"/>
            <p:cNvSpPr>
              <a:spLocks noChangeArrowheads="1"/>
            </p:cNvSpPr>
            <p:nvPr/>
          </p:nvSpPr>
          <p:spPr bwMode="auto">
            <a:xfrm>
              <a:off x="1109" y="223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3s</a:t>
              </a:r>
            </a:p>
          </p:txBody>
        </p:sp>
        <p:sp>
          <p:nvSpPr>
            <p:cNvPr id="44068" name="Rectangle 18"/>
            <p:cNvSpPr>
              <a:spLocks noChangeArrowheads="1"/>
            </p:cNvSpPr>
            <p:nvPr/>
          </p:nvSpPr>
          <p:spPr bwMode="auto">
            <a:xfrm>
              <a:off x="1100" y="1717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4s</a:t>
              </a:r>
            </a:p>
          </p:txBody>
        </p:sp>
        <p:sp>
          <p:nvSpPr>
            <p:cNvPr id="44069" name="Rectangle 19"/>
            <p:cNvSpPr>
              <a:spLocks noChangeArrowheads="1"/>
            </p:cNvSpPr>
            <p:nvPr/>
          </p:nvSpPr>
          <p:spPr bwMode="auto">
            <a:xfrm>
              <a:off x="1109" y="128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5s</a:t>
              </a:r>
            </a:p>
          </p:txBody>
        </p:sp>
        <p:sp>
          <p:nvSpPr>
            <p:cNvPr id="44070" name="Rectangle 20"/>
            <p:cNvSpPr>
              <a:spLocks noChangeArrowheads="1"/>
            </p:cNvSpPr>
            <p:nvPr/>
          </p:nvSpPr>
          <p:spPr bwMode="auto">
            <a:xfrm>
              <a:off x="1110" y="950"/>
              <a:ext cx="5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6s</a:t>
              </a:r>
            </a:p>
          </p:txBody>
        </p:sp>
        <p:sp>
          <p:nvSpPr>
            <p:cNvPr id="44071" name="Rectangle 21"/>
            <p:cNvSpPr>
              <a:spLocks noChangeArrowheads="1"/>
            </p:cNvSpPr>
            <p:nvPr/>
          </p:nvSpPr>
          <p:spPr bwMode="auto">
            <a:xfrm>
              <a:off x="1099" y="58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7s</a:t>
              </a:r>
            </a:p>
          </p:txBody>
        </p:sp>
        <p:grpSp>
          <p:nvGrpSpPr>
            <p:cNvPr id="44072" name="Group 25"/>
            <p:cNvGrpSpPr>
              <a:grpSpLocks/>
            </p:cNvGrpSpPr>
            <p:nvPr/>
          </p:nvGrpSpPr>
          <p:grpSpPr bwMode="auto">
            <a:xfrm>
              <a:off x="1416" y="2589"/>
              <a:ext cx="678" cy="251"/>
              <a:chOff x="1416" y="2589"/>
              <a:chExt cx="678" cy="251"/>
            </a:xfrm>
          </p:grpSpPr>
          <p:sp>
            <p:nvSpPr>
              <p:cNvPr id="44145" name="Rectangle 22"/>
              <p:cNvSpPr>
                <a:spLocks noChangeArrowheads="1"/>
              </p:cNvSpPr>
              <p:nvPr/>
            </p:nvSpPr>
            <p:spPr bwMode="auto">
              <a:xfrm>
                <a:off x="1416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6" name="Rectangle 23"/>
              <p:cNvSpPr>
                <a:spLocks noChangeArrowheads="1"/>
              </p:cNvSpPr>
              <p:nvPr/>
            </p:nvSpPr>
            <p:spPr bwMode="auto">
              <a:xfrm>
                <a:off x="1643" y="2589"/>
                <a:ext cx="217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7" name="Rectangle 24"/>
              <p:cNvSpPr>
                <a:spLocks noChangeArrowheads="1"/>
              </p:cNvSpPr>
              <p:nvPr/>
            </p:nvSpPr>
            <p:spPr bwMode="auto">
              <a:xfrm>
                <a:off x="1878" y="2589"/>
                <a:ext cx="216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73" name="Group 29"/>
            <p:cNvGrpSpPr>
              <a:grpSpLocks/>
            </p:cNvGrpSpPr>
            <p:nvPr/>
          </p:nvGrpSpPr>
          <p:grpSpPr bwMode="auto">
            <a:xfrm>
              <a:off x="1416" y="1493"/>
              <a:ext cx="668" cy="250"/>
              <a:chOff x="1416" y="1493"/>
              <a:chExt cx="668" cy="250"/>
            </a:xfrm>
          </p:grpSpPr>
          <p:sp>
            <p:nvSpPr>
              <p:cNvPr id="44142" name="Rectangle 26"/>
              <p:cNvSpPr>
                <a:spLocks noChangeArrowheads="1"/>
              </p:cNvSpPr>
              <p:nvPr/>
            </p:nvSpPr>
            <p:spPr bwMode="auto">
              <a:xfrm>
                <a:off x="1416" y="1493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3" name="Rectangle 27"/>
              <p:cNvSpPr>
                <a:spLocks noChangeArrowheads="1"/>
              </p:cNvSpPr>
              <p:nvPr/>
            </p:nvSpPr>
            <p:spPr bwMode="auto">
              <a:xfrm>
                <a:off x="1640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4" name="Rectangle 28"/>
              <p:cNvSpPr>
                <a:spLocks noChangeArrowheads="1"/>
              </p:cNvSpPr>
              <p:nvPr/>
            </p:nvSpPr>
            <p:spPr bwMode="auto">
              <a:xfrm>
                <a:off x="1871" y="1493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74" name="Group 33"/>
            <p:cNvGrpSpPr>
              <a:grpSpLocks/>
            </p:cNvGrpSpPr>
            <p:nvPr/>
          </p:nvGrpSpPr>
          <p:grpSpPr bwMode="auto">
            <a:xfrm>
              <a:off x="1416" y="1104"/>
              <a:ext cx="668" cy="250"/>
              <a:chOff x="1416" y="1104"/>
              <a:chExt cx="668" cy="250"/>
            </a:xfrm>
          </p:grpSpPr>
          <p:sp>
            <p:nvSpPr>
              <p:cNvPr id="44139" name="Rectangle 30"/>
              <p:cNvSpPr>
                <a:spLocks noChangeArrowheads="1"/>
              </p:cNvSpPr>
              <p:nvPr/>
            </p:nvSpPr>
            <p:spPr bwMode="auto">
              <a:xfrm>
                <a:off x="1416" y="1104"/>
                <a:ext cx="212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0" name="Rectangle 31"/>
              <p:cNvSpPr>
                <a:spLocks noChangeArrowheads="1"/>
              </p:cNvSpPr>
              <p:nvPr/>
            </p:nvSpPr>
            <p:spPr bwMode="auto">
              <a:xfrm>
                <a:off x="1640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41" name="Rectangle 32"/>
              <p:cNvSpPr>
                <a:spLocks noChangeArrowheads="1"/>
              </p:cNvSpPr>
              <p:nvPr/>
            </p:nvSpPr>
            <p:spPr bwMode="auto">
              <a:xfrm>
                <a:off x="1871" y="1104"/>
                <a:ext cx="213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75" name="Group 37"/>
            <p:cNvGrpSpPr>
              <a:grpSpLocks/>
            </p:cNvGrpSpPr>
            <p:nvPr/>
          </p:nvGrpSpPr>
          <p:grpSpPr bwMode="auto">
            <a:xfrm>
              <a:off x="1416" y="722"/>
              <a:ext cx="688" cy="252"/>
              <a:chOff x="1416" y="722"/>
              <a:chExt cx="688" cy="252"/>
            </a:xfrm>
          </p:grpSpPr>
          <p:sp>
            <p:nvSpPr>
              <p:cNvPr id="44136" name="Rectangle 34"/>
              <p:cNvSpPr>
                <a:spLocks noChangeArrowheads="1"/>
              </p:cNvSpPr>
              <p:nvPr/>
            </p:nvSpPr>
            <p:spPr bwMode="auto">
              <a:xfrm>
                <a:off x="1416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37" name="Rectangle 35"/>
              <p:cNvSpPr>
                <a:spLocks noChangeArrowheads="1"/>
              </p:cNvSpPr>
              <p:nvPr/>
            </p:nvSpPr>
            <p:spPr bwMode="auto">
              <a:xfrm>
                <a:off x="1647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38" name="Rectangle 36"/>
              <p:cNvSpPr>
                <a:spLocks noChangeArrowheads="1"/>
              </p:cNvSpPr>
              <p:nvPr/>
            </p:nvSpPr>
            <p:spPr bwMode="auto">
              <a:xfrm>
                <a:off x="1885" y="722"/>
                <a:ext cx="219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4076" name="Rectangle 38"/>
            <p:cNvSpPr>
              <a:spLocks noChangeArrowheads="1"/>
            </p:cNvSpPr>
            <p:nvPr/>
          </p:nvSpPr>
          <p:spPr bwMode="auto">
            <a:xfrm>
              <a:off x="2051" y="2545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2p</a:t>
              </a:r>
            </a:p>
          </p:txBody>
        </p:sp>
        <p:sp>
          <p:nvSpPr>
            <p:cNvPr id="44077" name="Rectangle 39"/>
            <p:cNvSpPr>
              <a:spLocks noChangeArrowheads="1"/>
            </p:cNvSpPr>
            <p:nvPr/>
          </p:nvSpPr>
          <p:spPr bwMode="auto">
            <a:xfrm>
              <a:off x="2051" y="198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3p</a:t>
              </a:r>
            </a:p>
          </p:txBody>
        </p:sp>
        <p:sp>
          <p:nvSpPr>
            <p:cNvPr id="44078" name="Rectangle 40"/>
            <p:cNvSpPr>
              <a:spLocks noChangeArrowheads="1"/>
            </p:cNvSpPr>
            <p:nvPr/>
          </p:nvSpPr>
          <p:spPr bwMode="auto">
            <a:xfrm>
              <a:off x="2051" y="144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4p</a:t>
              </a:r>
            </a:p>
          </p:txBody>
        </p:sp>
        <p:sp>
          <p:nvSpPr>
            <p:cNvPr id="44079" name="Rectangle 41"/>
            <p:cNvSpPr>
              <a:spLocks noChangeArrowheads="1"/>
            </p:cNvSpPr>
            <p:nvPr/>
          </p:nvSpPr>
          <p:spPr bwMode="auto">
            <a:xfrm>
              <a:off x="2051" y="105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5p</a:t>
              </a:r>
            </a:p>
          </p:txBody>
        </p:sp>
        <p:sp>
          <p:nvSpPr>
            <p:cNvPr id="44080" name="Rectangle 42"/>
            <p:cNvSpPr>
              <a:spLocks noChangeArrowheads="1"/>
            </p:cNvSpPr>
            <p:nvPr/>
          </p:nvSpPr>
          <p:spPr bwMode="auto">
            <a:xfrm>
              <a:off x="2051" y="660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6p</a:t>
              </a:r>
            </a:p>
          </p:txBody>
        </p:sp>
        <p:grpSp>
          <p:nvGrpSpPr>
            <p:cNvPr id="44081" name="Group 49"/>
            <p:cNvGrpSpPr>
              <a:grpSpLocks/>
            </p:cNvGrpSpPr>
            <p:nvPr/>
          </p:nvGrpSpPr>
          <p:grpSpPr bwMode="auto">
            <a:xfrm>
              <a:off x="2422" y="1688"/>
              <a:ext cx="1051" cy="250"/>
              <a:chOff x="2422" y="1688"/>
              <a:chExt cx="1051" cy="250"/>
            </a:xfrm>
          </p:grpSpPr>
          <p:sp>
            <p:nvSpPr>
              <p:cNvPr id="44130" name="Rectangle 43"/>
              <p:cNvSpPr>
                <a:spLocks noChangeArrowheads="1"/>
              </p:cNvSpPr>
              <p:nvPr/>
            </p:nvSpPr>
            <p:spPr bwMode="auto">
              <a:xfrm>
                <a:off x="3269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31" name="Rectangle 44"/>
              <p:cNvSpPr>
                <a:spLocks noChangeArrowheads="1"/>
              </p:cNvSpPr>
              <p:nvPr/>
            </p:nvSpPr>
            <p:spPr bwMode="auto">
              <a:xfrm>
                <a:off x="3064" y="1688"/>
                <a:ext cx="204" cy="250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132" name="Group 48"/>
              <p:cNvGrpSpPr>
                <a:grpSpLocks/>
              </p:cNvGrpSpPr>
              <p:nvPr/>
            </p:nvGrpSpPr>
            <p:grpSpPr bwMode="auto">
              <a:xfrm>
                <a:off x="2422" y="1688"/>
                <a:ext cx="637" cy="250"/>
                <a:chOff x="2422" y="1688"/>
                <a:chExt cx="637" cy="250"/>
              </a:xfrm>
            </p:grpSpPr>
            <p:sp>
              <p:nvSpPr>
                <p:cNvPr id="44133" name="Rectangle 45"/>
                <p:cNvSpPr>
                  <a:spLocks noChangeArrowheads="1"/>
                </p:cNvSpPr>
                <p:nvPr/>
              </p:nvSpPr>
              <p:spPr bwMode="auto">
                <a:xfrm>
                  <a:off x="2422" y="1688"/>
                  <a:ext cx="204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34" name="Rectangle 46"/>
                <p:cNvSpPr>
                  <a:spLocks noChangeArrowheads="1"/>
                </p:cNvSpPr>
                <p:nvPr/>
              </p:nvSpPr>
              <p:spPr bwMode="auto">
                <a:xfrm>
                  <a:off x="2636" y="1688"/>
                  <a:ext cx="203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35" name="Rectangle 47"/>
                <p:cNvSpPr>
                  <a:spLocks noChangeArrowheads="1"/>
                </p:cNvSpPr>
                <p:nvPr/>
              </p:nvSpPr>
              <p:spPr bwMode="auto">
                <a:xfrm>
                  <a:off x="2857" y="1688"/>
                  <a:ext cx="202" cy="250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4082" name="Rectangle 50"/>
            <p:cNvSpPr>
              <a:spLocks noChangeArrowheads="1"/>
            </p:cNvSpPr>
            <p:nvPr/>
          </p:nvSpPr>
          <p:spPr bwMode="auto">
            <a:xfrm>
              <a:off x="3449" y="163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3d</a:t>
              </a:r>
            </a:p>
          </p:txBody>
        </p:sp>
        <p:sp>
          <p:nvSpPr>
            <p:cNvPr id="44083" name="Rectangle 51"/>
            <p:cNvSpPr>
              <a:spLocks noChangeArrowheads="1"/>
            </p:cNvSpPr>
            <p:nvPr/>
          </p:nvSpPr>
          <p:spPr bwMode="auto">
            <a:xfrm>
              <a:off x="3449" y="1149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4d</a:t>
              </a:r>
            </a:p>
          </p:txBody>
        </p:sp>
        <p:sp>
          <p:nvSpPr>
            <p:cNvPr id="44084" name="Rectangle 52"/>
            <p:cNvSpPr>
              <a:spLocks noChangeArrowheads="1"/>
            </p:cNvSpPr>
            <p:nvPr/>
          </p:nvSpPr>
          <p:spPr bwMode="auto">
            <a:xfrm>
              <a:off x="3449" y="758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5d</a:t>
              </a:r>
            </a:p>
          </p:txBody>
        </p:sp>
        <p:grpSp>
          <p:nvGrpSpPr>
            <p:cNvPr id="44085" name="Group 59"/>
            <p:cNvGrpSpPr>
              <a:grpSpLocks/>
            </p:cNvGrpSpPr>
            <p:nvPr/>
          </p:nvGrpSpPr>
          <p:grpSpPr bwMode="auto">
            <a:xfrm>
              <a:off x="2434" y="1160"/>
              <a:ext cx="1051" cy="251"/>
              <a:chOff x="2434" y="1160"/>
              <a:chExt cx="1051" cy="251"/>
            </a:xfrm>
          </p:grpSpPr>
          <p:sp>
            <p:nvSpPr>
              <p:cNvPr id="44124" name="Rectangle 53"/>
              <p:cNvSpPr>
                <a:spLocks noChangeArrowheads="1"/>
              </p:cNvSpPr>
              <p:nvPr/>
            </p:nvSpPr>
            <p:spPr bwMode="auto">
              <a:xfrm>
                <a:off x="3281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25" name="Rectangle 54"/>
              <p:cNvSpPr>
                <a:spLocks noChangeArrowheads="1"/>
              </p:cNvSpPr>
              <p:nvPr/>
            </p:nvSpPr>
            <p:spPr bwMode="auto">
              <a:xfrm>
                <a:off x="3076" y="116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126" name="Group 58"/>
              <p:cNvGrpSpPr>
                <a:grpSpLocks/>
              </p:cNvGrpSpPr>
              <p:nvPr/>
            </p:nvGrpSpPr>
            <p:grpSpPr bwMode="auto">
              <a:xfrm>
                <a:off x="2434" y="1160"/>
                <a:ext cx="638" cy="251"/>
                <a:chOff x="2434" y="1160"/>
                <a:chExt cx="638" cy="251"/>
              </a:xfrm>
            </p:grpSpPr>
            <p:sp>
              <p:nvSpPr>
                <p:cNvPr id="44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2434" y="116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2648" y="116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2870" y="116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4086" name="Group 66"/>
            <p:cNvGrpSpPr>
              <a:grpSpLocks/>
            </p:cNvGrpSpPr>
            <p:nvPr/>
          </p:nvGrpSpPr>
          <p:grpSpPr bwMode="auto">
            <a:xfrm>
              <a:off x="2434" y="816"/>
              <a:ext cx="1051" cy="251"/>
              <a:chOff x="2434" y="816"/>
              <a:chExt cx="1051" cy="251"/>
            </a:xfrm>
          </p:grpSpPr>
          <p:sp>
            <p:nvSpPr>
              <p:cNvPr id="44118" name="Rectangle 60"/>
              <p:cNvSpPr>
                <a:spLocks noChangeArrowheads="1"/>
              </p:cNvSpPr>
              <p:nvPr/>
            </p:nvSpPr>
            <p:spPr bwMode="auto">
              <a:xfrm>
                <a:off x="3281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9" name="Rectangle 61"/>
              <p:cNvSpPr>
                <a:spLocks noChangeArrowheads="1"/>
              </p:cNvSpPr>
              <p:nvPr/>
            </p:nvSpPr>
            <p:spPr bwMode="auto">
              <a:xfrm>
                <a:off x="3076" y="816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120" name="Group 65"/>
              <p:cNvGrpSpPr>
                <a:grpSpLocks/>
              </p:cNvGrpSpPr>
              <p:nvPr/>
            </p:nvGrpSpPr>
            <p:grpSpPr bwMode="auto">
              <a:xfrm>
                <a:off x="2434" y="816"/>
                <a:ext cx="638" cy="251"/>
                <a:chOff x="2434" y="816"/>
                <a:chExt cx="638" cy="251"/>
              </a:xfrm>
            </p:grpSpPr>
            <p:sp>
              <p:nvSpPr>
                <p:cNvPr id="44121" name="Rectangle 62"/>
                <p:cNvSpPr>
                  <a:spLocks noChangeArrowheads="1"/>
                </p:cNvSpPr>
                <p:nvPr/>
              </p:nvSpPr>
              <p:spPr bwMode="auto">
                <a:xfrm>
                  <a:off x="2434" y="816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2" name="Rectangle 63"/>
                <p:cNvSpPr>
                  <a:spLocks noChangeArrowheads="1"/>
                </p:cNvSpPr>
                <p:nvPr/>
              </p:nvSpPr>
              <p:spPr bwMode="auto">
                <a:xfrm>
                  <a:off x="2648" y="816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23" name="Rectangle 64"/>
                <p:cNvSpPr>
                  <a:spLocks noChangeArrowheads="1"/>
                </p:cNvSpPr>
                <p:nvPr/>
              </p:nvSpPr>
              <p:spPr bwMode="auto">
                <a:xfrm>
                  <a:off x="2870" y="816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44087" name="Group 74"/>
            <p:cNvGrpSpPr>
              <a:grpSpLocks/>
            </p:cNvGrpSpPr>
            <p:nvPr/>
          </p:nvGrpSpPr>
          <p:grpSpPr bwMode="auto">
            <a:xfrm>
              <a:off x="3788" y="1005"/>
              <a:ext cx="1273" cy="251"/>
              <a:chOff x="3788" y="1005"/>
              <a:chExt cx="1273" cy="251"/>
            </a:xfrm>
          </p:grpSpPr>
          <p:sp>
            <p:nvSpPr>
              <p:cNvPr id="44111" name="Rectangle 67"/>
              <p:cNvSpPr>
                <a:spLocks noChangeArrowheads="1"/>
              </p:cNvSpPr>
              <p:nvPr/>
            </p:nvSpPr>
            <p:spPr bwMode="auto">
              <a:xfrm>
                <a:off x="4523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2" name="Rectangle 68"/>
              <p:cNvSpPr>
                <a:spLocks noChangeArrowheads="1"/>
              </p:cNvSpPr>
              <p:nvPr/>
            </p:nvSpPr>
            <p:spPr bwMode="auto">
              <a:xfrm>
                <a:off x="434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3" name="Rectangle 69"/>
              <p:cNvSpPr>
                <a:spLocks noChangeArrowheads="1"/>
              </p:cNvSpPr>
              <p:nvPr/>
            </p:nvSpPr>
            <p:spPr bwMode="auto">
              <a:xfrm>
                <a:off x="3788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4" name="Rectangle 70"/>
              <p:cNvSpPr>
                <a:spLocks noChangeArrowheads="1"/>
              </p:cNvSpPr>
              <p:nvPr/>
            </p:nvSpPr>
            <p:spPr bwMode="auto">
              <a:xfrm>
                <a:off x="3974" y="1005"/>
                <a:ext cx="17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5" name="Rectangle 71"/>
              <p:cNvSpPr>
                <a:spLocks noChangeArrowheads="1"/>
              </p:cNvSpPr>
              <p:nvPr/>
            </p:nvSpPr>
            <p:spPr bwMode="auto">
              <a:xfrm>
                <a:off x="4165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6" name="Rectangle 72"/>
              <p:cNvSpPr>
                <a:spLocks noChangeArrowheads="1"/>
              </p:cNvSpPr>
              <p:nvPr/>
            </p:nvSpPr>
            <p:spPr bwMode="auto">
              <a:xfrm>
                <a:off x="4709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7" name="Rectangle 73"/>
              <p:cNvSpPr>
                <a:spLocks noChangeArrowheads="1"/>
              </p:cNvSpPr>
              <p:nvPr/>
            </p:nvSpPr>
            <p:spPr bwMode="auto">
              <a:xfrm>
                <a:off x="4886" y="1005"/>
                <a:ext cx="175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88" name="Group 82"/>
            <p:cNvGrpSpPr>
              <a:grpSpLocks/>
            </p:cNvGrpSpPr>
            <p:nvPr/>
          </p:nvGrpSpPr>
          <p:grpSpPr bwMode="auto">
            <a:xfrm>
              <a:off x="3777" y="589"/>
              <a:ext cx="1274" cy="252"/>
              <a:chOff x="3777" y="589"/>
              <a:chExt cx="1274" cy="252"/>
            </a:xfrm>
          </p:grpSpPr>
          <p:sp>
            <p:nvSpPr>
              <p:cNvPr id="44104" name="Rectangle 75"/>
              <p:cNvSpPr>
                <a:spLocks noChangeArrowheads="1"/>
              </p:cNvSpPr>
              <p:nvPr/>
            </p:nvSpPr>
            <p:spPr bwMode="auto">
              <a:xfrm>
                <a:off x="451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5" name="Rectangle 76"/>
              <p:cNvSpPr>
                <a:spLocks noChangeArrowheads="1"/>
              </p:cNvSpPr>
              <p:nvPr/>
            </p:nvSpPr>
            <p:spPr bwMode="auto">
              <a:xfrm>
                <a:off x="4334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6" name="Rectangle 77"/>
              <p:cNvSpPr>
                <a:spLocks noChangeArrowheads="1"/>
              </p:cNvSpPr>
              <p:nvPr/>
            </p:nvSpPr>
            <p:spPr bwMode="auto">
              <a:xfrm>
                <a:off x="3777" y="589"/>
                <a:ext cx="175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7" name="Rectangle 78"/>
              <p:cNvSpPr>
                <a:spLocks noChangeArrowheads="1"/>
              </p:cNvSpPr>
              <p:nvPr/>
            </p:nvSpPr>
            <p:spPr bwMode="auto">
              <a:xfrm>
                <a:off x="3962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8" name="Rectangle 79"/>
              <p:cNvSpPr>
                <a:spLocks noChangeArrowheads="1"/>
              </p:cNvSpPr>
              <p:nvPr/>
            </p:nvSpPr>
            <p:spPr bwMode="auto">
              <a:xfrm>
                <a:off x="4155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9" name="Rectangle 80"/>
              <p:cNvSpPr>
                <a:spLocks noChangeArrowheads="1"/>
              </p:cNvSpPr>
              <p:nvPr/>
            </p:nvSpPr>
            <p:spPr bwMode="auto">
              <a:xfrm>
                <a:off x="4699" y="589"/>
                <a:ext cx="174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10" name="Rectangle 81"/>
              <p:cNvSpPr>
                <a:spLocks noChangeArrowheads="1"/>
              </p:cNvSpPr>
              <p:nvPr/>
            </p:nvSpPr>
            <p:spPr bwMode="auto">
              <a:xfrm>
                <a:off x="4875" y="589"/>
                <a:ext cx="176" cy="252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089" name="Group 86"/>
            <p:cNvGrpSpPr>
              <a:grpSpLocks/>
            </p:cNvGrpSpPr>
            <p:nvPr/>
          </p:nvGrpSpPr>
          <p:grpSpPr bwMode="auto">
            <a:xfrm>
              <a:off x="1418" y="356"/>
              <a:ext cx="689" cy="251"/>
              <a:chOff x="1418" y="356"/>
              <a:chExt cx="689" cy="251"/>
            </a:xfrm>
          </p:grpSpPr>
          <p:sp>
            <p:nvSpPr>
              <p:cNvPr id="44101" name="Rectangle 83"/>
              <p:cNvSpPr>
                <a:spLocks noChangeArrowheads="1"/>
              </p:cNvSpPr>
              <p:nvPr/>
            </p:nvSpPr>
            <p:spPr bwMode="auto">
              <a:xfrm>
                <a:off x="1418" y="356"/>
                <a:ext cx="220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2" name="Rectangle 84"/>
              <p:cNvSpPr>
                <a:spLocks noChangeArrowheads="1"/>
              </p:cNvSpPr>
              <p:nvPr/>
            </p:nvSpPr>
            <p:spPr bwMode="auto">
              <a:xfrm>
                <a:off x="1650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103" name="Rectangle 85"/>
              <p:cNvSpPr>
                <a:spLocks noChangeArrowheads="1"/>
              </p:cNvSpPr>
              <p:nvPr/>
            </p:nvSpPr>
            <p:spPr bwMode="auto">
              <a:xfrm>
                <a:off x="1888" y="356"/>
                <a:ext cx="219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4090" name="Rectangle 87"/>
            <p:cNvSpPr>
              <a:spLocks noChangeArrowheads="1"/>
            </p:cNvSpPr>
            <p:nvPr/>
          </p:nvSpPr>
          <p:spPr bwMode="auto">
            <a:xfrm>
              <a:off x="2095" y="313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7p</a:t>
              </a:r>
            </a:p>
          </p:txBody>
        </p:sp>
        <p:grpSp>
          <p:nvGrpSpPr>
            <p:cNvPr id="44091" name="Group 94"/>
            <p:cNvGrpSpPr>
              <a:grpSpLocks/>
            </p:cNvGrpSpPr>
            <p:nvPr/>
          </p:nvGrpSpPr>
          <p:grpSpPr bwMode="auto">
            <a:xfrm>
              <a:off x="2437" y="430"/>
              <a:ext cx="1051" cy="251"/>
              <a:chOff x="2437" y="430"/>
              <a:chExt cx="1051" cy="251"/>
            </a:xfrm>
          </p:grpSpPr>
          <p:sp>
            <p:nvSpPr>
              <p:cNvPr id="44095" name="Rectangle 88"/>
              <p:cNvSpPr>
                <a:spLocks noChangeArrowheads="1"/>
              </p:cNvSpPr>
              <p:nvPr/>
            </p:nvSpPr>
            <p:spPr bwMode="auto">
              <a:xfrm>
                <a:off x="3284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96" name="Rectangle 89"/>
              <p:cNvSpPr>
                <a:spLocks noChangeArrowheads="1"/>
              </p:cNvSpPr>
              <p:nvPr/>
            </p:nvSpPr>
            <p:spPr bwMode="auto">
              <a:xfrm>
                <a:off x="3079" y="430"/>
                <a:ext cx="204" cy="251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4097" name="Group 93"/>
              <p:cNvGrpSpPr>
                <a:grpSpLocks/>
              </p:cNvGrpSpPr>
              <p:nvPr/>
            </p:nvGrpSpPr>
            <p:grpSpPr bwMode="auto">
              <a:xfrm>
                <a:off x="2437" y="430"/>
                <a:ext cx="638" cy="251"/>
                <a:chOff x="2437" y="430"/>
                <a:chExt cx="638" cy="251"/>
              </a:xfrm>
            </p:grpSpPr>
            <p:sp>
              <p:nvSpPr>
                <p:cNvPr id="44098" name="Rectangle 90"/>
                <p:cNvSpPr>
                  <a:spLocks noChangeArrowheads="1"/>
                </p:cNvSpPr>
                <p:nvPr/>
              </p:nvSpPr>
              <p:spPr bwMode="auto">
                <a:xfrm>
                  <a:off x="2437" y="430"/>
                  <a:ext cx="204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099" name="Rectangle 91"/>
                <p:cNvSpPr>
                  <a:spLocks noChangeArrowheads="1"/>
                </p:cNvSpPr>
                <p:nvPr/>
              </p:nvSpPr>
              <p:spPr bwMode="auto">
                <a:xfrm>
                  <a:off x="2651" y="430"/>
                  <a:ext cx="203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4100" name="Rectangle 92"/>
                <p:cNvSpPr>
                  <a:spLocks noChangeArrowheads="1"/>
                </p:cNvSpPr>
                <p:nvPr/>
              </p:nvSpPr>
              <p:spPr bwMode="auto">
                <a:xfrm>
                  <a:off x="2873" y="430"/>
                  <a:ext cx="202" cy="251"/>
                </a:xfrm>
                <a:prstGeom prst="rect">
                  <a:avLst/>
                </a:prstGeom>
                <a:noFill/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4092" name="Rectangle 95"/>
            <p:cNvSpPr>
              <a:spLocks noChangeArrowheads="1"/>
            </p:cNvSpPr>
            <p:nvPr/>
          </p:nvSpPr>
          <p:spPr bwMode="auto">
            <a:xfrm>
              <a:off x="3441" y="371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6d</a:t>
              </a:r>
            </a:p>
          </p:txBody>
        </p:sp>
        <p:sp>
          <p:nvSpPr>
            <p:cNvPr id="44093" name="Rectangle 96"/>
            <p:cNvSpPr>
              <a:spLocks noChangeArrowheads="1"/>
            </p:cNvSpPr>
            <p:nvPr/>
          </p:nvSpPr>
          <p:spPr bwMode="auto">
            <a:xfrm>
              <a:off x="5030" y="952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4f</a:t>
              </a:r>
            </a:p>
          </p:txBody>
        </p:sp>
        <p:sp>
          <p:nvSpPr>
            <p:cNvPr id="44094" name="Rectangle 97"/>
            <p:cNvSpPr>
              <a:spLocks noChangeArrowheads="1"/>
            </p:cNvSpPr>
            <p:nvPr/>
          </p:nvSpPr>
          <p:spPr bwMode="auto">
            <a:xfrm>
              <a:off x="5023" y="554"/>
              <a:ext cx="3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5f</a:t>
              </a:r>
            </a:p>
          </p:txBody>
        </p:sp>
      </p:grpSp>
      <p:sp>
        <p:nvSpPr>
          <p:cNvPr id="44035" name="Rectangle 99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0516" name="Rectangle 100"/>
          <p:cNvSpPr>
            <a:spLocks noChangeArrowheads="1"/>
          </p:cNvSpPr>
          <p:nvPr/>
        </p:nvSpPr>
        <p:spPr bwMode="auto">
          <a:xfrm>
            <a:off x="3865563" y="3035300"/>
            <a:ext cx="494665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000"/>
              <a:t>The last three electrons go into the 3p orbitals.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/>
              <a:t>   They each go into separate shapes (Hund’s)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000"/>
              <a:t>3 unpaired electrons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 b="1"/>
              <a:t>       = 1s</a:t>
            </a:r>
            <a:r>
              <a:rPr lang="en-US" sz="3000" b="1" baseline="30000"/>
              <a:t>2</a:t>
            </a:r>
            <a:r>
              <a:rPr lang="en-US" sz="3000" b="1"/>
              <a:t>2s</a:t>
            </a:r>
            <a:r>
              <a:rPr lang="en-US" sz="3000" b="1" baseline="30000"/>
              <a:t>2</a:t>
            </a:r>
            <a:r>
              <a:rPr lang="en-US" sz="3000" b="1"/>
              <a:t>2p</a:t>
            </a:r>
            <a:r>
              <a:rPr lang="en-US" sz="3000" b="1" baseline="30000"/>
              <a:t>6</a:t>
            </a:r>
            <a:r>
              <a:rPr lang="en-US" sz="3000" b="1"/>
              <a:t>3s</a:t>
            </a:r>
            <a:r>
              <a:rPr lang="en-US" sz="3000" b="1" baseline="30000"/>
              <a:t>2</a:t>
            </a:r>
            <a:r>
              <a:rPr lang="en-US" sz="3000" b="1"/>
              <a:t>3p</a:t>
            </a:r>
            <a:r>
              <a:rPr lang="en-US" sz="3000" b="1" baseline="30000"/>
              <a:t>3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44037" name="Line 101"/>
          <p:cNvSpPr>
            <a:spLocks noChangeShapeType="1"/>
          </p:cNvSpPr>
          <p:nvPr/>
        </p:nvSpPr>
        <p:spPr bwMode="auto">
          <a:xfrm>
            <a:off x="2362200" y="3241675"/>
            <a:ext cx="0" cy="3857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102"/>
          <p:cNvSpPr>
            <a:spLocks noChangeShapeType="1"/>
          </p:cNvSpPr>
          <p:nvPr/>
        </p:nvSpPr>
        <p:spPr bwMode="auto">
          <a:xfrm>
            <a:off x="2722563" y="32258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103"/>
          <p:cNvSpPr>
            <a:spLocks noChangeShapeType="1"/>
          </p:cNvSpPr>
          <p:nvPr/>
        </p:nvSpPr>
        <p:spPr bwMode="auto">
          <a:xfrm>
            <a:off x="3074988" y="3241675"/>
            <a:ext cx="0" cy="3857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104"/>
          <p:cNvSpPr>
            <a:spLocks noChangeShapeType="1"/>
          </p:cNvSpPr>
          <p:nvPr/>
        </p:nvSpPr>
        <p:spPr bwMode="auto">
          <a:xfrm>
            <a:off x="1501775" y="56959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105"/>
          <p:cNvSpPr>
            <a:spLocks noChangeShapeType="1"/>
          </p:cNvSpPr>
          <p:nvPr/>
        </p:nvSpPr>
        <p:spPr bwMode="auto">
          <a:xfrm flipV="1">
            <a:off x="1654175" y="57150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6"/>
          <p:cNvSpPr>
            <a:spLocks noChangeShapeType="1"/>
          </p:cNvSpPr>
          <p:nvPr/>
        </p:nvSpPr>
        <p:spPr bwMode="auto">
          <a:xfrm>
            <a:off x="1479550" y="45116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7"/>
          <p:cNvSpPr>
            <a:spLocks noChangeShapeType="1"/>
          </p:cNvSpPr>
          <p:nvPr/>
        </p:nvSpPr>
        <p:spPr bwMode="auto">
          <a:xfrm flipV="1">
            <a:off x="1631950" y="45307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08"/>
          <p:cNvSpPr>
            <a:spLocks noChangeShapeType="1"/>
          </p:cNvSpPr>
          <p:nvPr/>
        </p:nvSpPr>
        <p:spPr bwMode="auto">
          <a:xfrm>
            <a:off x="2357438" y="41084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09"/>
          <p:cNvSpPr>
            <a:spLocks noChangeShapeType="1"/>
          </p:cNvSpPr>
          <p:nvPr/>
        </p:nvSpPr>
        <p:spPr bwMode="auto">
          <a:xfrm flipV="1">
            <a:off x="2493963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10"/>
          <p:cNvSpPr>
            <a:spLocks noChangeShapeType="1"/>
          </p:cNvSpPr>
          <p:nvPr/>
        </p:nvSpPr>
        <p:spPr bwMode="auto">
          <a:xfrm>
            <a:off x="2736850" y="41100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11"/>
          <p:cNvSpPr>
            <a:spLocks noChangeShapeType="1"/>
          </p:cNvSpPr>
          <p:nvPr/>
        </p:nvSpPr>
        <p:spPr bwMode="auto">
          <a:xfrm flipV="1">
            <a:off x="2847975" y="4097338"/>
            <a:ext cx="0" cy="4270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12"/>
          <p:cNvSpPr>
            <a:spLocks noChangeShapeType="1"/>
          </p:cNvSpPr>
          <p:nvPr/>
        </p:nvSpPr>
        <p:spPr bwMode="auto">
          <a:xfrm>
            <a:off x="3063875" y="409257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13"/>
          <p:cNvSpPr>
            <a:spLocks noChangeShapeType="1"/>
          </p:cNvSpPr>
          <p:nvPr/>
        </p:nvSpPr>
        <p:spPr bwMode="auto">
          <a:xfrm flipV="1">
            <a:off x="3216275" y="4111625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14"/>
          <p:cNvSpPr>
            <a:spLocks noChangeShapeType="1"/>
          </p:cNvSpPr>
          <p:nvPr/>
        </p:nvSpPr>
        <p:spPr bwMode="auto">
          <a:xfrm>
            <a:off x="1446213" y="357505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15"/>
          <p:cNvSpPr>
            <a:spLocks noChangeShapeType="1"/>
          </p:cNvSpPr>
          <p:nvPr/>
        </p:nvSpPr>
        <p:spPr bwMode="auto">
          <a:xfrm flipV="1">
            <a:off x="1598613" y="3594100"/>
            <a:ext cx="0" cy="4270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34" name="Line 118"/>
          <p:cNvSpPr>
            <a:spLocks noChangeShapeType="1"/>
          </p:cNvSpPr>
          <p:nvPr/>
        </p:nvSpPr>
        <p:spPr bwMode="auto">
          <a:xfrm flipH="1" flipV="1">
            <a:off x="3187700" y="3805238"/>
            <a:ext cx="954088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5" name="Text Box 119"/>
          <p:cNvSpPr txBox="1">
            <a:spLocks noChangeArrowheads="1"/>
          </p:cNvSpPr>
          <p:nvPr/>
        </p:nvSpPr>
        <p:spPr bwMode="auto">
          <a:xfrm>
            <a:off x="2465388" y="5500688"/>
            <a:ext cx="1774825" cy="84455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/>
              <a:t>Orbital notation</a:t>
            </a:r>
          </a:p>
        </p:txBody>
      </p:sp>
      <p:sp>
        <p:nvSpPr>
          <p:cNvPr id="60536" name="Line 120"/>
          <p:cNvSpPr>
            <a:spLocks noChangeShapeType="1"/>
          </p:cNvSpPr>
          <p:nvPr/>
        </p:nvSpPr>
        <p:spPr bwMode="auto">
          <a:xfrm flipH="1" flipV="1">
            <a:off x="2916238" y="4703763"/>
            <a:ext cx="344487" cy="795337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6" grpId="0" build="p" autoUpdateAnimBg="0"/>
      <p:bldP spid="60534" grpId="0" animBg="1"/>
      <p:bldP spid="60535" grpId="0" build="allAtOnce" animBg="1"/>
      <p:bldP spid="605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1025"/>
            <a:ext cx="7772400" cy="762000"/>
          </a:xfrm>
          <a:noFill/>
        </p:spPr>
        <p:txBody>
          <a:bodyPr/>
          <a:lstStyle/>
          <a:p>
            <a:r>
              <a:rPr lang="en-US" smtClean="0"/>
              <a:t>Orbitals fill in an order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292225"/>
            <a:ext cx="8181975" cy="51085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smtClean="0"/>
              <a:t>Lowest energy to higher energy.</a:t>
            </a:r>
          </a:p>
          <a:p>
            <a:pPr>
              <a:lnSpc>
                <a:spcPct val="90000"/>
              </a:lnSpc>
            </a:pPr>
            <a:r>
              <a:rPr lang="en-US" sz="4000" smtClean="0"/>
              <a:t>Adding electrons can change the energy of the orbital.  </a:t>
            </a:r>
            <a:r>
              <a:rPr lang="en-US" sz="4000" u="sng" smtClean="0"/>
              <a:t>Full orbitals</a:t>
            </a:r>
            <a:r>
              <a:rPr lang="en-US" sz="4000" smtClean="0"/>
              <a:t> are the absolute best situation.</a:t>
            </a:r>
          </a:p>
          <a:p>
            <a:pPr>
              <a:lnSpc>
                <a:spcPct val="90000"/>
              </a:lnSpc>
            </a:pPr>
            <a:r>
              <a:rPr lang="en-US" sz="4000" smtClean="0"/>
              <a:t>However,</a:t>
            </a:r>
            <a:r>
              <a:rPr lang="en-US" sz="4000" b="1" smtClean="0"/>
              <a:t> </a:t>
            </a:r>
            <a:r>
              <a:rPr lang="en-US" sz="4000" b="1" u="sng" smtClean="0"/>
              <a:t>half filled</a:t>
            </a:r>
            <a:r>
              <a:rPr lang="en-US" sz="4000" smtClean="0"/>
              <a:t> orbitals have a lower energy, and are next best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4000" smtClean="0"/>
              <a:t>Makes them more stable.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4000" smtClean="0"/>
              <a:t>Changes the filling order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noFill/>
        </p:spPr>
        <p:txBody>
          <a:bodyPr/>
          <a:lstStyle/>
          <a:p>
            <a:r>
              <a:rPr lang="en-US" smtClean="0"/>
              <a:t>Ernest Rutherford’s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5334000" cy="5257800"/>
          </a:xfrm>
          <a:noFill/>
        </p:spPr>
        <p:txBody>
          <a:bodyPr/>
          <a:lstStyle/>
          <a:p>
            <a:r>
              <a:rPr lang="en-US" sz="2800" smtClean="0"/>
              <a:t>Discovered dense positive piece at the center of the atom- </a:t>
            </a:r>
            <a:r>
              <a:rPr lang="en-US" sz="2800" smtClean="0">
                <a:solidFill>
                  <a:srgbClr val="FFFF00"/>
                </a:solidFill>
              </a:rPr>
              <a:t>“nucleus”</a:t>
            </a:r>
          </a:p>
          <a:p>
            <a:r>
              <a:rPr lang="en-US" sz="2800" smtClean="0"/>
              <a:t>Electrons would surround and move around it, like planets around the sun</a:t>
            </a:r>
          </a:p>
          <a:p>
            <a:r>
              <a:rPr lang="en-US" sz="2800" smtClean="0"/>
              <a:t>Atom is mostly empty space</a:t>
            </a:r>
          </a:p>
          <a:p>
            <a:r>
              <a:rPr lang="en-US" sz="2800" smtClean="0"/>
              <a:t>It did not explain the </a:t>
            </a:r>
            <a:r>
              <a:rPr lang="en-US" sz="2800" i="1" smtClean="0"/>
              <a:t>chemical properties</a:t>
            </a:r>
            <a:r>
              <a:rPr lang="en-US" sz="2800" smtClean="0"/>
              <a:t> of the elements – a better description of the </a:t>
            </a:r>
            <a:r>
              <a:rPr lang="en-US" sz="2800" smtClean="0">
                <a:solidFill>
                  <a:srgbClr val="FFFF00"/>
                </a:solidFill>
              </a:rPr>
              <a:t>electron behavior</a:t>
            </a:r>
            <a:r>
              <a:rPr lang="en-US" sz="2800" smtClean="0"/>
              <a:t> was needed</a:t>
            </a:r>
          </a:p>
          <a:p>
            <a:endParaRPr lang="en-US" sz="2600" b="1" smtClean="0"/>
          </a:p>
        </p:txBody>
      </p:sp>
      <p:pic>
        <p:nvPicPr>
          <p:cNvPr id="10248" name="Picture 8" descr="At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514600"/>
            <a:ext cx="2638425" cy="26273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0700"/>
            <a:ext cx="7772400" cy="1311275"/>
          </a:xfrm>
          <a:noFill/>
        </p:spPr>
        <p:txBody>
          <a:bodyPr/>
          <a:lstStyle/>
          <a:p>
            <a:r>
              <a:rPr lang="en-US" sz="4000" smtClean="0"/>
              <a:t>Write the electron configurations for these elements: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648200"/>
          </a:xfrm>
          <a:noFill/>
        </p:spPr>
        <p:txBody>
          <a:bodyPr/>
          <a:lstStyle/>
          <a:p>
            <a:r>
              <a:rPr lang="en-US" smtClean="0"/>
              <a:t>Titanium - 22 electrons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1s</a:t>
            </a:r>
            <a:r>
              <a:rPr lang="en-US" sz="4100" baseline="30000" smtClean="0"/>
              <a:t>2</a:t>
            </a:r>
            <a:r>
              <a:rPr lang="en-US" smtClean="0"/>
              <a:t>2s</a:t>
            </a:r>
            <a:r>
              <a:rPr lang="en-US" sz="4100" baseline="30000" smtClean="0"/>
              <a:t>2</a:t>
            </a:r>
            <a:r>
              <a:rPr lang="en-US" smtClean="0"/>
              <a:t>2p</a:t>
            </a:r>
            <a:r>
              <a:rPr lang="en-US" sz="4100" baseline="30000" smtClean="0"/>
              <a:t>6</a:t>
            </a:r>
            <a:r>
              <a:rPr lang="en-US" smtClean="0"/>
              <a:t>3s</a:t>
            </a:r>
            <a:r>
              <a:rPr lang="en-US" sz="4100" baseline="30000" smtClean="0"/>
              <a:t>2</a:t>
            </a:r>
            <a:r>
              <a:rPr lang="en-US" smtClean="0"/>
              <a:t>3p</a:t>
            </a:r>
            <a:r>
              <a:rPr lang="en-US" sz="4100" baseline="30000" smtClean="0"/>
              <a:t>6</a:t>
            </a:r>
            <a:r>
              <a:rPr lang="en-US" smtClean="0"/>
              <a:t>4s</a:t>
            </a:r>
            <a:r>
              <a:rPr lang="en-US" sz="4100" baseline="30000" smtClean="0"/>
              <a:t>2</a:t>
            </a:r>
            <a:r>
              <a:rPr lang="en-US" smtClean="0"/>
              <a:t>3d</a:t>
            </a:r>
            <a:r>
              <a:rPr lang="en-US" sz="4100" baseline="30000" smtClean="0"/>
              <a:t>2</a:t>
            </a:r>
          </a:p>
          <a:p>
            <a:r>
              <a:rPr lang="en-US" smtClean="0"/>
              <a:t>Vanadium - 23 electrons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1s</a:t>
            </a:r>
            <a:r>
              <a:rPr lang="en-US" sz="4100" baseline="30000" smtClean="0"/>
              <a:t>2</a:t>
            </a:r>
            <a:r>
              <a:rPr lang="en-US" smtClean="0"/>
              <a:t>2s</a:t>
            </a:r>
            <a:r>
              <a:rPr lang="en-US" sz="4100" baseline="30000" smtClean="0"/>
              <a:t>2</a:t>
            </a:r>
            <a:r>
              <a:rPr lang="en-US" smtClean="0"/>
              <a:t>2p</a:t>
            </a:r>
            <a:r>
              <a:rPr lang="en-US" sz="4100" baseline="30000" smtClean="0"/>
              <a:t>6</a:t>
            </a:r>
            <a:r>
              <a:rPr lang="en-US" smtClean="0"/>
              <a:t>3s</a:t>
            </a:r>
            <a:r>
              <a:rPr lang="en-US" sz="4100" baseline="30000" smtClean="0"/>
              <a:t>2</a:t>
            </a:r>
            <a:r>
              <a:rPr lang="en-US" smtClean="0"/>
              <a:t>3p</a:t>
            </a:r>
            <a:r>
              <a:rPr lang="en-US" sz="4100" baseline="30000" smtClean="0"/>
              <a:t>6</a:t>
            </a:r>
            <a:r>
              <a:rPr lang="en-US" smtClean="0"/>
              <a:t>4s</a:t>
            </a:r>
            <a:r>
              <a:rPr lang="en-US" sz="4100" baseline="30000" smtClean="0"/>
              <a:t>2</a:t>
            </a:r>
            <a:r>
              <a:rPr lang="en-US" smtClean="0"/>
              <a:t>3d</a:t>
            </a:r>
            <a:r>
              <a:rPr lang="en-US" sz="4100" baseline="30000" smtClean="0"/>
              <a:t>3</a:t>
            </a:r>
          </a:p>
          <a:p>
            <a:r>
              <a:rPr lang="en-US" smtClean="0"/>
              <a:t>Chromium - 24 electrons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1s</a:t>
            </a:r>
            <a:r>
              <a:rPr lang="en-US" sz="4100" baseline="30000" smtClean="0"/>
              <a:t>2</a:t>
            </a:r>
            <a:r>
              <a:rPr lang="en-US" smtClean="0"/>
              <a:t>2s</a:t>
            </a:r>
            <a:r>
              <a:rPr lang="en-US" sz="4100" baseline="30000" smtClean="0"/>
              <a:t>2</a:t>
            </a:r>
            <a:r>
              <a:rPr lang="en-US" smtClean="0"/>
              <a:t>2p</a:t>
            </a:r>
            <a:r>
              <a:rPr lang="en-US" sz="4100" baseline="30000" smtClean="0"/>
              <a:t>6</a:t>
            </a:r>
            <a:r>
              <a:rPr lang="en-US" smtClean="0"/>
              <a:t>3s</a:t>
            </a:r>
            <a:r>
              <a:rPr lang="en-US" sz="4100" baseline="30000" smtClean="0"/>
              <a:t>2</a:t>
            </a:r>
            <a:r>
              <a:rPr lang="en-US" smtClean="0"/>
              <a:t>3p</a:t>
            </a:r>
            <a:r>
              <a:rPr lang="en-US" sz="4100" baseline="30000" smtClean="0"/>
              <a:t>6</a:t>
            </a:r>
            <a:r>
              <a:rPr lang="en-US" smtClean="0"/>
              <a:t>4s</a:t>
            </a:r>
            <a:r>
              <a:rPr lang="en-US" sz="4100" baseline="30000" smtClean="0"/>
              <a:t>2</a:t>
            </a:r>
            <a:r>
              <a:rPr lang="en-US" smtClean="0"/>
              <a:t>3d</a:t>
            </a:r>
            <a:r>
              <a:rPr lang="en-US" sz="4100" baseline="30000" smtClean="0"/>
              <a:t>4  </a:t>
            </a:r>
            <a:r>
              <a:rPr lang="en-US" sz="3200" b="1" smtClean="0"/>
              <a:t>(expected)</a:t>
            </a:r>
            <a:endParaRPr lang="en-US" sz="4100" b="1" baseline="30000" smtClean="0"/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FFFF00"/>
                </a:solidFill>
              </a:rPr>
              <a:t>But this is not what happens!!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609600"/>
            <a:ext cx="7772400" cy="762000"/>
          </a:xfrm>
          <a:noFill/>
        </p:spPr>
        <p:txBody>
          <a:bodyPr/>
          <a:lstStyle/>
          <a:p>
            <a:r>
              <a:rPr lang="en-US" smtClean="0"/>
              <a:t>Chromium is actually: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524000"/>
            <a:ext cx="8248650" cy="4876800"/>
          </a:xfrm>
          <a:noFill/>
        </p:spPr>
        <p:txBody>
          <a:bodyPr/>
          <a:lstStyle/>
          <a:p>
            <a:r>
              <a:rPr lang="en-US" sz="4000" smtClean="0"/>
              <a:t>1s</a:t>
            </a:r>
            <a:r>
              <a:rPr lang="en-US" sz="4000" baseline="30000" smtClean="0"/>
              <a:t>2</a:t>
            </a:r>
            <a:r>
              <a:rPr lang="en-US" sz="4000" smtClean="0"/>
              <a:t>2s</a:t>
            </a:r>
            <a:r>
              <a:rPr lang="en-US" sz="4000" baseline="30000" smtClean="0"/>
              <a:t>2</a:t>
            </a:r>
            <a:r>
              <a:rPr lang="en-US" sz="4000" smtClean="0"/>
              <a:t>2p</a:t>
            </a:r>
            <a:r>
              <a:rPr lang="en-US" sz="4000" baseline="30000" smtClean="0"/>
              <a:t>6</a:t>
            </a:r>
            <a:r>
              <a:rPr lang="en-US" sz="4000" smtClean="0"/>
              <a:t>3s</a:t>
            </a:r>
            <a:r>
              <a:rPr lang="en-US" sz="4000" baseline="30000" smtClean="0"/>
              <a:t>2</a:t>
            </a:r>
            <a:r>
              <a:rPr lang="en-US" sz="4000" smtClean="0"/>
              <a:t>3p</a:t>
            </a:r>
            <a:r>
              <a:rPr lang="en-US" sz="4000" baseline="30000" smtClean="0"/>
              <a:t>6</a:t>
            </a:r>
            <a:r>
              <a:rPr lang="en-US" sz="4000" smtClean="0"/>
              <a:t>4s</a:t>
            </a:r>
            <a:r>
              <a:rPr lang="en-US" sz="4000" baseline="30000" smtClean="0"/>
              <a:t>1</a:t>
            </a:r>
            <a:r>
              <a:rPr lang="en-US" sz="4000" smtClean="0"/>
              <a:t>3d</a:t>
            </a:r>
            <a:r>
              <a:rPr lang="en-US" sz="4000" baseline="30000" smtClean="0"/>
              <a:t>5</a:t>
            </a:r>
          </a:p>
          <a:p>
            <a:r>
              <a:rPr lang="en-US" sz="4000" smtClean="0"/>
              <a:t>Why?</a:t>
            </a:r>
          </a:p>
          <a:p>
            <a:r>
              <a:rPr lang="en-US" sz="4000" smtClean="0"/>
              <a:t>This gives us two </a:t>
            </a:r>
            <a:r>
              <a:rPr lang="en-US" sz="4000" smtClean="0">
                <a:solidFill>
                  <a:schemeClr val="tx2"/>
                </a:solidFill>
              </a:rPr>
              <a:t>half filled orbitals</a:t>
            </a:r>
            <a:r>
              <a:rPr lang="en-US" sz="4000" smtClean="0"/>
              <a:t> </a:t>
            </a:r>
            <a:r>
              <a:rPr lang="en-US" sz="3600" smtClean="0"/>
              <a:t>(the others are all still full)</a:t>
            </a:r>
          </a:p>
          <a:p>
            <a:r>
              <a:rPr lang="en-US" sz="4000" smtClean="0"/>
              <a:t>Half full is slightly lower in energy.</a:t>
            </a:r>
          </a:p>
          <a:p>
            <a:r>
              <a:rPr lang="en-US" sz="4000" smtClean="0"/>
              <a:t>The same principal applies to copper.</a:t>
            </a: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4651375" y="2219325"/>
            <a:ext cx="1479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 flipH="1" flipV="1">
            <a:off x="5567363" y="2332038"/>
            <a:ext cx="376237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  <p:bldP spid="84998" grpId="0" animBg="1"/>
      <p:bldP spid="8499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31925"/>
          </a:xfrm>
          <a:noFill/>
        </p:spPr>
        <p:txBody>
          <a:bodyPr/>
          <a:lstStyle/>
          <a:p>
            <a:r>
              <a:rPr lang="en-US" smtClean="0"/>
              <a:t>Copper’s electron configuration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010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Copper has 29 electrons so we expect:   1s</a:t>
            </a:r>
            <a:r>
              <a:rPr lang="en-US" sz="3600" baseline="30000" smtClean="0"/>
              <a:t>2</a:t>
            </a:r>
            <a:r>
              <a:rPr lang="en-US" sz="3600" smtClean="0"/>
              <a:t>2s</a:t>
            </a:r>
            <a:r>
              <a:rPr lang="en-US" sz="3600" baseline="30000" smtClean="0"/>
              <a:t>2</a:t>
            </a:r>
            <a:r>
              <a:rPr lang="en-US" sz="3600" smtClean="0"/>
              <a:t>2p</a:t>
            </a:r>
            <a:r>
              <a:rPr lang="en-US" sz="3600" baseline="30000" smtClean="0"/>
              <a:t>6</a:t>
            </a:r>
            <a:r>
              <a:rPr lang="en-US" sz="3600" smtClean="0"/>
              <a:t>3s</a:t>
            </a:r>
            <a:r>
              <a:rPr lang="en-US" sz="3600" baseline="30000" smtClean="0"/>
              <a:t>2</a:t>
            </a:r>
            <a:r>
              <a:rPr lang="en-US" sz="3600" smtClean="0"/>
              <a:t>3p</a:t>
            </a:r>
            <a:r>
              <a:rPr lang="en-US" sz="3600" baseline="30000" smtClean="0"/>
              <a:t>6</a:t>
            </a:r>
            <a:r>
              <a:rPr lang="en-US" sz="3600" smtClean="0"/>
              <a:t>4s</a:t>
            </a:r>
            <a:r>
              <a:rPr lang="en-US" sz="3600" baseline="30000" smtClean="0"/>
              <a:t>2</a:t>
            </a:r>
            <a:r>
              <a:rPr lang="en-US" sz="3600" smtClean="0"/>
              <a:t>3d</a:t>
            </a:r>
            <a:r>
              <a:rPr lang="en-US" sz="3600" baseline="30000" smtClean="0"/>
              <a:t>9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But the </a:t>
            </a:r>
            <a:r>
              <a:rPr lang="en-US" sz="3600" i="1" smtClean="0"/>
              <a:t>actual configuration</a:t>
            </a:r>
            <a:r>
              <a:rPr lang="en-US" sz="3600" smtClean="0"/>
              <a:t> is: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1s</a:t>
            </a:r>
            <a:r>
              <a:rPr lang="en-US" sz="3600" baseline="30000" smtClean="0"/>
              <a:t>2</a:t>
            </a:r>
            <a:r>
              <a:rPr lang="en-US" sz="3600" smtClean="0"/>
              <a:t>2s</a:t>
            </a:r>
            <a:r>
              <a:rPr lang="en-US" sz="3600" baseline="30000" smtClean="0"/>
              <a:t>2</a:t>
            </a:r>
            <a:r>
              <a:rPr lang="en-US" sz="3600" smtClean="0"/>
              <a:t>2p</a:t>
            </a:r>
            <a:r>
              <a:rPr lang="en-US" sz="3600" baseline="30000" smtClean="0"/>
              <a:t>6</a:t>
            </a:r>
            <a:r>
              <a:rPr lang="en-US" sz="3600" smtClean="0"/>
              <a:t>3s</a:t>
            </a:r>
            <a:r>
              <a:rPr lang="en-US" sz="3600" baseline="30000" smtClean="0"/>
              <a:t>2</a:t>
            </a:r>
            <a:r>
              <a:rPr lang="en-US" sz="3600" smtClean="0"/>
              <a:t>3p</a:t>
            </a:r>
            <a:r>
              <a:rPr lang="en-US" sz="3600" baseline="30000" smtClean="0"/>
              <a:t>6</a:t>
            </a:r>
            <a:r>
              <a:rPr lang="en-US" sz="3600" smtClean="0"/>
              <a:t>4s</a:t>
            </a:r>
            <a:r>
              <a:rPr lang="en-US" sz="3600" baseline="30000" smtClean="0"/>
              <a:t>1</a:t>
            </a:r>
            <a:r>
              <a:rPr lang="en-US" sz="3600" smtClean="0"/>
              <a:t>3d</a:t>
            </a:r>
            <a:r>
              <a:rPr lang="en-US" sz="3600" baseline="30000" smtClean="0"/>
              <a:t>10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This change gives one more filled orbital and one that is half filled.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Remember these exceptions: </a:t>
            </a:r>
            <a:r>
              <a:rPr lang="en-US" sz="4400" b="1" smtClean="0">
                <a:solidFill>
                  <a:schemeClr val="tx2"/>
                </a:solidFill>
              </a:rPr>
              <a:t>d</a:t>
            </a:r>
            <a:r>
              <a:rPr lang="en-US" sz="4400" b="1" baseline="30000" smtClean="0">
                <a:solidFill>
                  <a:schemeClr val="tx2"/>
                </a:solidFill>
              </a:rPr>
              <a:t>4</a:t>
            </a:r>
            <a:r>
              <a:rPr lang="en-US" sz="4400" b="1" smtClean="0"/>
              <a:t>, </a:t>
            </a:r>
            <a:r>
              <a:rPr lang="en-US" sz="4400" b="1" smtClean="0">
                <a:solidFill>
                  <a:schemeClr val="tx2"/>
                </a:solidFill>
              </a:rPr>
              <a:t>d</a:t>
            </a:r>
            <a:r>
              <a:rPr lang="en-US" sz="4400" b="1" baseline="30000" smtClean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4208463" y="4168775"/>
            <a:ext cx="1519237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5" autoUpdateAnimBg="0"/>
      <p:bldP spid="870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30250"/>
            <a:ext cx="7772400" cy="641350"/>
          </a:xfrm>
        </p:spPr>
        <p:txBody>
          <a:bodyPr/>
          <a:lstStyle/>
          <a:p>
            <a:r>
              <a:rPr lang="en-US" sz="3600" smtClean="0"/>
              <a:t>Irregular configurations of Cr and Cu</a:t>
            </a:r>
          </a:p>
        </p:txBody>
      </p:sp>
      <p:pic>
        <p:nvPicPr>
          <p:cNvPr id="50179" name="Picture 3" descr="Cr_and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3325"/>
            <a:ext cx="913288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511175" y="1630363"/>
            <a:ext cx="5549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Chromium steals a 4s electron to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FF00"/>
                </a:solidFill>
              </a:rPr>
              <a:t>make </a:t>
            </a:r>
            <a:r>
              <a:rPr lang="en-US" sz="2400" b="1"/>
              <a:t>its 3d sublevel </a:t>
            </a:r>
            <a:r>
              <a:rPr lang="en-US" sz="2400" b="1">
                <a:solidFill>
                  <a:srgbClr val="FFFF00"/>
                </a:solidFill>
              </a:rPr>
              <a:t>HALF FULL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4352925" y="2560638"/>
            <a:ext cx="4198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Copper steals a 4s electron to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rgbClr val="FFFF00"/>
                </a:solidFill>
              </a:rPr>
              <a:t>FILL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/>
              <a:t>its 3d sublevel</a:t>
            </a:r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 flipH="1">
            <a:off x="2770188" y="2435225"/>
            <a:ext cx="1457325" cy="24034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5086350" y="3346450"/>
            <a:ext cx="166688" cy="14938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2540000" y="4976813"/>
            <a:ext cx="538163" cy="7524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5056188" y="4989513"/>
            <a:ext cx="525462" cy="7397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autoUpdateAnimBg="0"/>
      <p:bldP spid="238597" grpId="0" autoUpdateAnimBg="0"/>
      <p:bldP spid="238598" grpId="0" animBg="1"/>
      <p:bldP spid="238599" grpId="0" animBg="1"/>
      <p:bldP spid="238600" grpId="0" animBg="1"/>
      <p:bldP spid="23860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4"/>
          <p:cNvSpPr>
            <a:spLocks noChangeArrowheads="1" noChangeShapeType="1" noTextEdit="1"/>
          </p:cNvSpPr>
          <p:nvPr/>
        </p:nvSpPr>
        <p:spPr bwMode="auto">
          <a:xfrm>
            <a:off x="2490788" y="3113088"/>
            <a:ext cx="41624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End of Chapter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68216"/>
            <a:ext cx="7772400" cy="770084"/>
          </a:xfrm>
        </p:spPr>
        <p:txBody>
          <a:bodyPr/>
          <a:lstStyle/>
          <a:p>
            <a:r>
              <a:rPr lang="en-US" dirty="0" smtClean="0"/>
              <a:t>Questions for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5.1 Section Assessment, Page 132 #1 – 7</a:t>
            </a:r>
          </a:p>
          <a:p>
            <a:r>
              <a:rPr lang="en-US" dirty="0" smtClean="0"/>
              <a:t>Practice Problems, Page 137#8, 9; 5.2 Section Assessment, Page 136 #10 – 13</a:t>
            </a:r>
          </a:p>
          <a:p>
            <a:r>
              <a:rPr lang="en-US" dirty="0" smtClean="0"/>
              <a:t>Practice Problems, Page 140 #14, 15; 5.3 Section Assessment, Page 146 #16 - 20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6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68216"/>
            <a:ext cx="7772400" cy="770084"/>
          </a:xfrm>
        </p:spPr>
        <p:txBody>
          <a:bodyPr/>
          <a:lstStyle/>
          <a:p>
            <a:r>
              <a:rPr lang="en-US" dirty="0" smtClean="0"/>
              <a:t>Questions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149 – 152 #26, 27, 28, 29, 30, 31, 32, 33, 34, 35, 36, 37, 38, </a:t>
            </a:r>
            <a:r>
              <a:rPr lang="en-US" dirty="0" smtClean="0"/>
              <a:t>39, </a:t>
            </a:r>
            <a:r>
              <a:rPr lang="en-US" dirty="0" smtClean="0"/>
              <a:t>50, 51, 52, </a:t>
            </a:r>
            <a:r>
              <a:rPr lang="en-US" dirty="0" smtClean="0"/>
              <a:t>53, </a:t>
            </a:r>
            <a:r>
              <a:rPr lang="en-US" dirty="0" smtClean="0"/>
              <a:t>57, 59, 60, 61, </a:t>
            </a:r>
            <a:r>
              <a:rPr lang="en-US" dirty="0" smtClean="0"/>
              <a:t>62, </a:t>
            </a:r>
            <a:r>
              <a:rPr lang="en-US" dirty="0" smtClean="0"/>
              <a:t>64, 68, </a:t>
            </a:r>
            <a:r>
              <a:rPr lang="en-US" dirty="0" smtClean="0"/>
              <a:t>70, </a:t>
            </a:r>
            <a:r>
              <a:rPr lang="en-US" dirty="0" smtClean="0"/>
              <a:t>72, 77, 80, 81, 82, 83, 84, 90, 93</a:t>
            </a:r>
          </a:p>
          <a:p>
            <a:r>
              <a:rPr lang="en-US" dirty="0" smtClean="0"/>
              <a:t>Additional worksheets or problems may be assigned.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2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552450"/>
            <a:ext cx="7772400" cy="762000"/>
          </a:xfrm>
          <a:noFill/>
        </p:spPr>
        <p:txBody>
          <a:bodyPr/>
          <a:lstStyle/>
          <a:p>
            <a:r>
              <a:rPr lang="en-US" smtClean="0"/>
              <a:t>Niels Bohr’s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239838"/>
            <a:ext cx="8181975" cy="5160962"/>
          </a:xfrm>
          <a:noFill/>
        </p:spPr>
        <p:txBody>
          <a:bodyPr/>
          <a:lstStyle/>
          <a:p>
            <a:r>
              <a:rPr lang="en-US" sz="3800" smtClean="0"/>
              <a:t>Why don’t the electrons fall into the nucleus?</a:t>
            </a:r>
          </a:p>
          <a:p>
            <a:r>
              <a:rPr lang="en-US" sz="3800" u="sng" smtClean="0"/>
              <a:t>Move</a:t>
            </a:r>
            <a:r>
              <a:rPr lang="en-US" sz="3800" smtClean="0"/>
              <a:t> like planets around the sun.</a:t>
            </a:r>
          </a:p>
          <a:p>
            <a:pPr lvl="1">
              <a:buFont typeface="Wingdings" pitchFamily="2" charset="2"/>
              <a:buChar char="Ø"/>
            </a:pPr>
            <a:r>
              <a:rPr lang="en-US" sz="3800" smtClean="0"/>
              <a:t>In specific circular paths, or orbits, at different levels.</a:t>
            </a:r>
          </a:p>
          <a:p>
            <a:pPr lvl="1">
              <a:buFont typeface="Wingdings" pitchFamily="2" charset="2"/>
              <a:buChar char="Ø"/>
            </a:pPr>
            <a:r>
              <a:rPr lang="en-US" sz="3800" smtClean="0"/>
              <a:t>An amount of </a:t>
            </a:r>
            <a:r>
              <a:rPr lang="en-US" sz="3800" u="sng" smtClean="0"/>
              <a:t>fixed energy</a:t>
            </a:r>
            <a:r>
              <a:rPr lang="en-US" sz="3800" smtClean="0"/>
              <a:t> separates one level from another.</a:t>
            </a:r>
            <a:endParaRPr lang="en-US" sz="3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455613"/>
            <a:ext cx="7772400" cy="762000"/>
          </a:xfrm>
        </p:spPr>
        <p:txBody>
          <a:bodyPr/>
          <a:lstStyle/>
          <a:p>
            <a:r>
              <a:rPr lang="en-US" smtClean="0"/>
              <a:t>The Bohr Model of the Atom</a:t>
            </a:r>
          </a:p>
        </p:txBody>
      </p:sp>
      <p:pic>
        <p:nvPicPr>
          <p:cNvPr id="23555" name="Picture 3" descr="Bo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931988"/>
            <a:ext cx="2160587" cy="3429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5950" y="5514975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Niels Bohr</a:t>
            </a:r>
          </a:p>
        </p:txBody>
      </p:sp>
      <p:sp>
        <p:nvSpPr>
          <p:cNvPr id="235525" name="AutoShape 5"/>
          <p:cNvSpPr>
            <a:spLocks noChangeArrowheads="1"/>
          </p:cNvSpPr>
          <p:nvPr/>
        </p:nvSpPr>
        <p:spPr bwMode="auto">
          <a:xfrm>
            <a:off x="2987675" y="1270000"/>
            <a:ext cx="3240088" cy="4851400"/>
          </a:xfrm>
          <a:prstGeom prst="wedgeRoundRectCallout">
            <a:avLst>
              <a:gd name="adj1" fmla="val -81014"/>
              <a:gd name="adj2" fmla="val 2421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/>
              <a:t>I pictured the electrons orbiting the nucleus much like planets orbiting the sun.</a:t>
            </a: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3160713" y="3381375"/>
            <a:ext cx="300513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/>
              <a:t>However, electrons are found in </a:t>
            </a:r>
            <a:r>
              <a:rPr lang="en-US" sz="2400" b="1">
                <a:solidFill>
                  <a:srgbClr val="FFFF00"/>
                </a:solidFill>
              </a:rPr>
              <a:t>specific</a:t>
            </a:r>
            <a:r>
              <a:rPr lang="en-US" sz="2400" b="1"/>
              <a:t> circular paths around the nucleus, and can </a:t>
            </a:r>
            <a:r>
              <a:rPr lang="en-US" sz="2400" b="1">
                <a:solidFill>
                  <a:srgbClr val="FFFF00"/>
                </a:solidFill>
              </a:rPr>
              <a:t>jump</a:t>
            </a:r>
            <a:r>
              <a:rPr lang="en-US" sz="2400" b="1"/>
              <a:t> from </a:t>
            </a:r>
            <a:r>
              <a:rPr lang="en-US" sz="2400" b="1" i="1"/>
              <a:t>one level to another</a:t>
            </a:r>
            <a:r>
              <a:rPr lang="en-US" sz="2400" b="1"/>
              <a:t>.</a:t>
            </a:r>
          </a:p>
        </p:txBody>
      </p:sp>
      <p:pic>
        <p:nvPicPr>
          <p:cNvPr id="235527" name="Picture 7" descr="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138" y="2487613"/>
            <a:ext cx="2474912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 animBg="1" autoUpdateAnimBg="0"/>
      <p:bldP spid="2355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52450"/>
            <a:ext cx="7772400" cy="762000"/>
          </a:xfrm>
        </p:spPr>
        <p:txBody>
          <a:bodyPr/>
          <a:lstStyle/>
          <a:p>
            <a:r>
              <a:rPr lang="en-US" smtClean="0"/>
              <a:t>Bohr’s model</a:t>
            </a:r>
          </a:p>
        </p:txBody>
      </p:sp>
      <p:sp>
        <p:nvSpPr>
          <p:cNvPr id="22425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530225" y="1308100"/>
            <a:ext cx="8156575" cy="5227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u="sng" smtClean="0">
                <a:solidFill>
                  <a:schemeClr val="tx2"/>
                </a:solidFill>
              </a:rPr>
              <a:t>Energy level</a:t>
            </a:r>
            <a:r>
              <a:rPr lang="en-US" sz="3600" smtClean="0"/>
              <a:t> of an electron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600" smtClean="0"/>
              <a:t>analogous to the rungs of a ladder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The electron cannot exist between energy levels, just like you can’t stand between rungs on a ladder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A</a:t>
            </a:r>
            <a:r>
              <a:rPr lang="en-US" sz="3600" smtClean="0">
                <a:solidFill>
                  <a:schemeClr val="tx2"/>
                </a:solidFill>
              </a:rPr>
              <a:t> </a:t>
            </a:r>
            <a:r>
              <a:rPr lang="en-US" sz="3600" b="1" u="sng" smtClean="0">
                <a:solidFill>
                  <a:schemeClr val="tx2"/>
                </a:solidFill>
              </a:rPr>
              <a:t>quantum</a:t>
            </a:r>
            <a:r>
              <a:rPr lang="en-US" sz="3600" smtClean="0"/>
              <a:t> of energy is the amount of energy required to move an electron from one energy level to another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2113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3700" y="1584325"/>
            <a:ext cx="8458200" cy="5011738"/>
          </a:xfrm>
          <a:noFill/>
        </p:spPr>
        <p:txBody>
          <a:bodyPr/>
          <a:lstStyle/>
          <a:p>
            <a:r>
              <a:rPr lang="en-US" sz="3200" smtClean="0"/>
              <a:t>Energy is “quantized” - It comes in chunks.</a:t>
            </a:r>
          </a:p>
          <a:p>
            <a:r>
              <a:rPr lang="en-US" sz="3200" smtClean="0"/>
              <a:t>A </a:t>
            </a:r>
            <a:r>
              <a:rPr lang="en-US" sz="3200" b="1" u="sng" smtClean="0"/>
              <a:t>quantum</a:t>
            </a:r>
            <a:r>
              <a:rPr lang="en-US" sz="3200" smtClean="0"/>
              <a:t> is the amount of energy needed to move from one energy level to another.</a:t>
            </a:r>
          </a:p>
          <a:p>
            <a:r>
              <a:rPr lang="en-US" sz="3200" smtClean="0"/>
              <a:t>Since the energy of an atom is never “in between” there must be a quantum leap in energy.</a:t>
            </a:r>
          </a:p>
          <a:p>
            <a:r>
              <a:rPr lang="en-US" sz="3200" smtClean="0"/>
              <a:t>In 1926, </a:t>
            </a:r>
            <a:r>
              <a:rPr lang="en-US" sz="3600" b="1" smtClean="0">
                <a:solidFill>
                  <a:srgbClr val="FFFF00"/>
                </a:solidFill>
              </a:rPr>
              <a:t>Erwin Schrodinger</a:t>
            </a:r>
            <a:r>
              <a:rPr lang="en-US" sz="3200" smtClean="0"/>
              <a:t> derived an </a:t>
            </a:r>
            <a:r>
              <a:rPr lang="en-US" sz="3200" u="sng" smtClean="0"/>
              <a:t>equation</a:t>
            </a:r>
            <a:r>
              <a:rPr lang="en-US" sz="3200" smtClean="0"/>
              <a:t> that described the energy and position of the electrons in an atom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Schrodinger’s Wave Equation</a:t>
            </a:r>
          </a:p>
        </p:txBody>
      </p:sp>
      <p:pic>
        <p:nvPicPr>
          <p:cNvPr id="1028" name="Picture 3" descr="schrodinger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2530475" cy="35814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3348038" y="1277938"/>
            <a:ext cx="5105400" cy="1524000"/>
          </a:xfrm>
          <a:prstGeom prst="wedgeRoundRectCallout">
            <a:avLst>
              <a:gd name="adj1" fmla="val -69838"/>
              <a:gd name="adj2" fmla="val 104375"/>
              <a:gd name="adj3" fmla="val 16667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714750" y="1484313"/>
          <a:ext cx="43434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2247900" imgH="571500" progId="Equation.DSMT4">
                  <p:embed/>
                </p:oleObj>
              </mc:Choice>
              <mc:Fallback>
                <p:oleObj name="Equation" r:id="rId4" imgW="2247900" imgH="571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484313"/>
                        <a:ext cx="4343400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524250" y="3632200"/>
            <a:ext cx="50371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b="1">
                <a:cs typeface="Arial" charset="0"/>
              </a:rPr>
              <a:t>Equation for the  </a:t>
            </a:r>
            <a:r>
              <a:rPr lang="en-US" sz="3000" b="1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probability</a:t>
            </a:r>
            <a:r>
              <a:rPr lang="en-US" sz="3000" b="1">
                <a:cs typeface="Arial" charset="0"/>
              </a:rPr>
              <a:t> of a single electron being found along a single axis (x-axis)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7200" y="5181600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Erwin Schrodinger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9600" y="5254626"/>
            <a:ext cx="278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Erwin Schrodinger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58674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Things that are very small </a:t>
            </a:r>
            <a:r>
              <a:rPr lang="en-US" sz="3600" i="1" smtClean="0"/>
              <a:t>behave differently</a:t>
            </a:r>
            <a:r>
              <a:rPr lang="en-US" sz="3600" smtClean="0"/>
              <a:t> from things big enough to see.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The </a:t>
            </a:r>
            <a:r>
              <a:rPr lang="en-US" sz="3600" i="1" smtClean="0">
                <a:solidFill>
                  <a:srgbClr val="FFFF00"/>
                </a:solidFill>
              </a:rPr>
              <a:t>quantum mechanical model</a:t>
            </a:r>
            <a:r>
              <a:rPr lang="en-US" sz="3600" smtClean="0"/>
              <a:t> is a </a:t>
            </a:r>
            <a:r>
              <a:rPr lang="en-US" sz="3600" u="sng" smtClean="0"/>
              <a:t>mathematical solution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It is not like anything you can see </a:t>
            </a:r>
            <a:r>
              <a:rPr lang="en-US" sz="3200" smtClean="0"/>
              <a:t>(like plum pudding!)</a:t>
            </a:r>
          </a:p>
        </p:txBody>
      </p:sp>
      <p:graphicFrame>
        <p:nvGraphicFramePr>
          <p:cNvPr id="2050" name="Object 3"/>
          <p:cNvGraphicFramePr>
            <a:graphicFrameLocks noGrp="1"/>
          </p:cNvGraphicFramePr>
          <p:nvPr>
            <p:ph type="clipArt" sz="half" idx="2"/>
          </p:nvPr>
        </p:nvGraphicFramePr>
        <p:xfrm>
          <a:off x="6389688" y="2336800"/>
          <a:ext cx="2068512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lipArt" r:id="rId4" imgW="2559050" imgH="3597275" progId="MS_ClipArt_Gallery.2">
                  <p:embed/>
                </p:oleObj>
              </mc:Choice>
              <mc:Fallback>
                <p:oleObj name="ClipArt" r:id="rId4" imgW="2559050" imgH="3597275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3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2336800"/>
                        <a:ext cx="2068512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17538"/>
            <a:ext cx="7772400" cy="1431925"/>
          </a:xfrm>
          <a:noFill/>
        </p:spPr>
        <p:txBody>
          <a:bodyPr/>
          <a:lstStyle/>
          <a:p>
            <a:r>
              <a:rPr lang="en-US" smtClean="0"/>
              <a:t>The Quantum Mechanical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theme/theme1.xml><?xml version="1.0" encoding="utf-8"?>
<a:theme xmlns:a="http://schemas.openxmlformats.org/drawingml/2006/main" name="AP131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AP1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P13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13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3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D:\DATA\PRESENT\AP131.PPT</Template>
  <TotalTime>4840</TotalTime>
  <Words>1529</Words>
  <Application>Microsoft Office PowerPoint</Application>
  <PresentationFormat>On-screen Show (4:3)</PresentationFormat>
  <Paragraphs>325</Paragraphs>
  <Slides>36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Animals</vt:lpstr>
      <vt:lpstr>Arial</vt:lpstr>
      <vt:lpstr>Arial Black</vt:lpstr>
      <vt:lpstr>Comic Sans MS</vt:lpstr>
      <vt:lpstr>Monotype Sorts</vt:lpstr>
      <vt:lpstr>Times New Roman</vt:lpstr>
      <vt:lpstr>Wingdings</vt:lpstr>
      <vt:lpstr>AP131</vt:lpstr>
      <vt:lpstr>Equation</vt:lpstr>
      <vt:lpstr>ClipArt</vt:lpstr>
      <vt:lpstr>CorelDRAW!</vt:lpstr>
      <vt:lpstr>Chapter 5 “Electrons in Atoms”</vt:lpstr>
      <vt:lpstr>Section 5.1 Models of the Atom</vt:lpstr>
      <vt:lpstr>Ernest Rutherford’s Model</vt:lpstr>
      <vt:lpstr>Niels Bohr’s Model</vt:lpstr>
      <vt:lpstr>The Bohr Model of the Atom</vt:lpstr>
      <vt:lpstr>Bohr’s model</vt:lpstr>
      <vt:lpstr>The Quantum Mechanical Model</vt:lpstr>
      <vt:lpstr>Schrodinger’s Wave Equation</vt:lpstr>
      <vt:lpstr>The Quantum Mechanical Model</vt:lpstr>
      <vt:lpstr>The Quantum Mechanical Model</vt:lpstr>
      <vt:lpstr>The Quantum Mechanical Model</vt:lpstr>
      <vt:lpstr>Atomic Orbitals</vt:lpstr>
      <vt:lpstr>Principal Quantum Number</vt:lpstr>
      <vt:lpstr>Summary</vt:lpstr>
      <vt:lpstr>By Energy Level</vt:lpstr>
      <vt:lpstr>By Energy Level</vt:lpstr>
      <vt:lpstr>By Energy Level</vt:lpstr>
      <vt:lpstr>Section 5.2 Electron Arrangement in Atoms</vt:lpstr>
      <vt:lpstr>PowerPoint Presentation</vt:lpstr>
      <vt:lpstr>Electron Configurations…</vt:lpstr>
      <vt:lpstr>Pauli Exclusion Principle</vt:lpstr>
      <vt:lpstr>Quantum Numbers</vt:lpstr>
      <vt:lpstr>Electron Configurations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Orbitals fill in an order </vt:lpstr>
      <vt:lpstr>Write the electron configurations for these elements:</vt:lpstr>
      <vt:lpstr>Chromium is actually:</vt:lpstr>
      <vt:lpstr>Copper’s electron configuration</vt:lpstr>
      <vt:lpstr>Irregular configurations of Cr and Cu</vt:lpstr>
      <vt:lpstr>PowerPoint Presentation</vt:lpstr>
      <vt:lpstr>Questions for Practice</vt:lpstr>
      <vt:lpstr>Questions for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Electrons in Atoms</dc:title>
  <dc:creator>Stephen L. Cotton</dc:creator>
  <cp:lastModifiedBy>Gingras, Shelley L. (ASD-E)</cp:lastModifiedBy>
  <cp:revision>116</cp:revision>
  <cp:lastPrinted>2014-09-30T18:46:14Z</cp:lastPrinted>
  <dcterms:created xsi:type="dcterms:W3CDTF">1995-03-12T16:22:02Z</dcterms:created>
  <dcterms:modified xsi:type="dcterms:W3CDTF">2015-10-12T19:24:27Z</dcterms:modified>
</cp:coreProperties>
</file>