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ink/ink1.xml" ContentType="application/inkml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333" r:id="rId3"/>
    <p:sldId id="259" r:id="rId4"/>
    <p:sldId id="260" r:id="rId5"/>
    <p:sldId id="342" r:id="rId6"/>
    <p:sldId id="261" r:id="rId7"/>
    <p:sldId id="263" r:id="rId8"/>
    <p:sldId id="357" r:id="rId9"/>
    <p:sldId id="264" r:id="rId10"/>
    <p:sldId id="265" r:id="rId11"/>
    <p:sldId id="266" r:id="rId12"/>
    <p:sldId id="267" r:id="rId13"/>
    <p:sldId id="352" r:id="rId14"/>
    <p:sldId id="274" r:id="rId15"/>
    <p:sldId id="280" r:id="rId16"/>
    <p:sldId id="281" r:id="rId17"/>
    <p:sldId id="282" r:id="rId18"/>
    <p:sldId id="335" r:id="rId19"/>
    <p:sldId id="283" r:id="rId20"/>
    <p:sldId id="284" r:id="rId21"/>
    <p:sldId id="346" r:id="rId22"/>
    <p:sldId id="358" r:id="rId23"/>
    <p:sldId id="285" r:id="rId24"/>
    <p:sldId id="286" r:id="rId25"/>
    <p:sldId id="287" r:id="rId26"/>
    <p:sldId id="288" r:id="rId27"/>
    <p:sldId id="289" r:id="rId28"/>
    <p:sldId id="290" r:id="rId29"/>
    <p:sldId id="359" r:id="rId30"/>
    <p:sldId id="295" r:id="rId31"/>
    <p:sldId id="296" r:id="rId32"/>
    <p:sldId id="297" r:id="rId33"/>
    <p:sldId id="298" r:id="rId34"/>
    <p:sldId id="345" r:id="rId35"/>
    <p:sldId id="337" r:id="rId36"/>
    <p:sldId id="299" r:id="rId37"/>
    <p:sldId id="349" r:id="rId38"/>
    <p:sldId id="350" r:id="rId39"/>
    <p:sldId id="303" r:id="rId40"/>
    <p:sldId id="312" r:id="rId41"/>
    <p:sldId id="313" r:id="rId42"/>
    <p:sldId id="315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62" r:id="rId51"/>
    <p:sldId id="314" r:id="rId52"/>
    <p:sldId id="311" r:id="rId53"/>
    <p:sldId id="355" r:id="rId54"/>
    <p:sldId id="360" r:id="rId55"/>
    <p:sldId id="361" r:id="rId5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114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2" autoAdjust="0"/>
    <p:restoredTop sz="94638" autoAdjust="0"/>
  </p:normalViewPr>
  <p:slideViewPr>
    <p:cSldViewPr snapToGrid="0">
      <p:cViewPr varScale="1">
        <p:scale>
          <a:sx n="75" d="100"/>
          <a:sy n="75" d="100"/>
        </p:scale>
        <p:origin x="12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18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418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5B0518FA-255D-4ADD-97B6-AADA39E01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4-18T12:54:57.732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23838 15180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18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418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15E5A7E0-1CB3-4B73-957D-A99E191B1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09"/>
            <a:ext cx="5140960" cy="418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0" tIns="47111" rIns="94220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09578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C916D3-80DC-4CD7-A103-E36D5DB43C06}" type="slidenum">
              <a:rPr lang="en-US" sz="1000">
                <a:latin typeface="Times New Roman" pitchFamily="18" charset="0"/>
              </a:rPr>
              <a:pPr/>
              <a:t>1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9845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1A8446-D2DE-4800-915C-805CDD472D7D}" type="slidenum">
              <a:rPr lang="en-US" sz="1000">
                <a:latin typeface="Times New Roman" pitchFamily="18" charset="0"/>
              </a:rPr>
              <a:pPr/>
              <a:t>16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2707" name="Rectangle 2051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708" name="Rectangle 2050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4166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3B8DAE0-6A02-4B3C-AF1D-64E17627013E}" type="slidenum">
              <a:rPr lang="en-US" sz="1000">
                <a:latin typeface="Times New Roman" pitchFamily="18" charset="0"/>
              </a:rPr>
              <a:pPr/>
              <a:t>17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3731" name="Rectangle 307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32" name="Rectangle 307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8857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3CCAF0-1E8D-4CC4-B2D9-1DB35B6DB3C9}" type="slidenum">
              <a:rPr lang="en-US" sz="1000">
                <a:latin typeface="Times New Roman" pitchFamily="18" charset="0"/>
              </a:rPr>
              <a:pPr/>
              <a:t>19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4755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56" name="Rectangle 102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76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DF2ACE-23D6-446A-B0C7-067AA969BEAA}" type="slidenum">
              <a:rPr lang="en-US" sz="1000">
                <a:latin typeface="Times New Roman" pitchFamily="18" charset="0"/>
              </a:rPr>
              <a:pPr/>
              <a:t>20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5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2337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C226B1-0C90-403E-86F9-1D94EFA67B56}" type="slidenum">
              <a:rPr lang="en-US" sz="1000">
                <a:latin typeface="Times New Roman" pitchFamily="18" charset="0"/>
              </a:rPr>
              <a:pPr/>
              <a:t>23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6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0900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BA613BE-08EE-4A50-AF08-BF31AF367912}" type="slidenum">
              <a:rPr lang="en-US" sz="1000">
                <a:latin typeface="Times New Roman" pitchFamily="18" charset="0"/>
              </a:rPr>
              <a:pPr/>
              <a:t>24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7011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2CEBE10-1496-498A-B5D0-42B1F7480664}" type="slidenum">
              <a:rPr lang="en-US" sz="1000">
                <a:latin typeface="Times New Roman" pitchFamily="18" charset="0"/>
              </a:rPr>
              <a:pPr/>
              <a:t>25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4837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E3B8F11-0C1B-4185-90B8-D987F748E0C1}" type="slidenum">
              <a:rPr lang="en-US" sz="1000">
                <a:latin typeface="Times New Roman" pitchFamily="18" charset="0"/>
              </a:rPr>
              <a:pPr/>
              <a:t>26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8167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5F075CB-CFBB-4902-80AA-3DCC886AB45E}" type="slidenum">
              <a:rPr lang="en-US" sz="1000">
                <a:latin typeface="Times New Roman" pitchFamily="18" charset="0"/>
              </a:rPr>
              <a:pPr/>
              <a:t>27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95137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A452A8-A1A2-46FF-B4D9-CF1DA8193FCD}" type="slidenum">
              <a:rPr lang="en-US" sz="1000">
                <a:latin typeface="Times New Roman" pitchFamily="18" charset="0"/>
              </a:rPr>
              <a:pPr/>
              <a:t>28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846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DFF8187-15F7-49A0-A040-159887A813B4}" type="slidenum">
              <a:rPr lang="en-US" sz="1000">
                <a:latin typeface="Times New Roman" pitchFamily="18" charset="0"/>
              </a:rPr>
              <a:pPr/>
              <a:t>3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4515" name="Rectangle 2051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6" name="Rectangle 2050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40583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5AED02-2114-45BB-8E8F-756DC1343372}" type="slidenum">
              <a:rPr lang="en-US" sz="1000">
                <a:latin typeface="Times New Roman" pitchFamily="18" charset="0"/>
              </a:rPr>
              <a:pPr/>
              <a:t>30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8120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36DB48E-254C-456A-A9DB-994500044A4D}" type="slidenum">
              <a:rPr lang="en-US" sz="1000">
                <a:latin typeface="Times New Roman" pitchFamily="18" charset="0"/>
              </a:rPr>
              <a:pPr/>
              <a:t>31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92574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CC29456-B924-4B2A-AD14-B28E67C3B077}" type="slidenum">
              <a:rPr lang="en-US" sz="1000">
                <a:latin typeface="Times New Roman" pitchFamily="18" charset="0"/>
              </a:rPr>
              <a:pPr/>
              <a:t>32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72800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1CB6DA4-96B3-427C-AAD8-8B3297709F42}" type="slidenum">
              <a:rPr lang="en-US" sz="1000">
                <a:latin typeface="Times New Roman" pitchFamily="18" charset="0"/>
              </a:rPr>
              <a:pPr/>
              <a:t>33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23637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55F7304-0FFE-450F-989A-34B41AD7D5D3}" type="slidenum">
              <a:rPr lang="en-US" sz="1000">
                <a:latin typeface="Times New Roman" pitchFamily="18" charset="0"/>
              </a:rPr>
              <a:pPr/>
              <a:t>36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27411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26DFB1-5C2F-4E75-8057-5152E8CC7760}" type="slidenum">
              <a:rPr lang="en-US" sz="1000">
                <a:latin typeface="Times New Roman" pitchFamily="18" charset="0"/>
              </a:rPr>
              <a:pPr/>
              <a:t>39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80039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37A32B-31A7-4A0A-A84D-EBCF92F602F1}" type="slidenum">
              <a:rPr lang="en-US" sz="1000">
                <a:latin typeface="Times New Roman" pitchFamily="18" charset="0"/>
              </a:rPr>
              <a:pPr/>
              <a:t>40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77746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099572-E929-4A3A-862A-9CE76124419E}" type="slidenum">
              <a:rPr lang="en-US" sz="1000">
                <a:latin typeface="Times New Roman" pitchFamily="18" charset="0"/>
              </a:rPr>
              <a:pPr/>
              <a:t>41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40686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D46CBA0-0E83-4D3E-A986-49BA339F27BD}" type="slidenum">
              <a:rPr lang="en-US" sz="1000">
                <a:latin typeface="Times New Roman" pitchFamily="18" charset="0"/>
              </a:rPr>
              <a:pPr/>
              <a:t>42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3590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B2AC57B-3D7C-48B4-BB96-E3C29AA4BE62}" type="slidenum">
              <a:rPr lang="en-US" sz="1000">
                <a:latin typeface="Times New Roman" pitchFamily="18" charset="0"/>
              </a:rPr>
              <a:pPr/>
              <a:t>43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7022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EF310DE-7A3C-42F9-9B8C-615C8953FD5E}" type="slidenum">
              <a:rPr lang="en-US" sz="1000">
                <a:latin typeface="Times New Roman" pitchFamily="18" charset="0"/>
              </a:rPr>
              <a:pPr/>
              <a:t>4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83153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82640AB-2FF9-49BA-8E95-90B3C6AA12DD}" type="slidenum">
              <a:rPr lang="en-US" sz="1000">
                <a:latin typeface="Times New Roman" pitchFamily="18" charset="0"/>
              </a:rPr>
              <a:pPr/>
              <a:t>44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69344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82213D9-1D9E-4088-A385-2B492765C1D5}" type="slidenum">
              <a:rPr lang="en-US" sz="1000">
                <a:latin typeface="Times New Roman" pitchFamily="18" charset="0"/>
              </a:rPr>
              <a:pPr/>
              <a:t>45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66430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D1A46D-D2CD-477E-8685-131FAF2DE919}" type="slidenum">
              <a:rPr lang="en-US" sz="1000">
                <a:latin typeface="Times New Roman" pitchFamily="18" charset="0"/>
              </a:rPr>
              <a:pPr/>
              <a:t>46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4129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7E4722E-8184-4570-8EFD-D21BF8D1F249}" type="slidenum">
              <a:rPr lang="en-US" sz="1000">
                <a:latin typeface="Times New Roman" pitchFamily="18" charset="0"/>
              </a:rPr>
              <a:pPr/>
              <a:t>47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39119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2439D7-6017-4D2D-A4A4-90AA70C17DF7}" type="slidenum">
              <a:rPr lang="en-US" sz="1000">
                <a:latin typeface="Times New Roman" pitchFamily="18" charset="0"/>
              </a:rPr>
              <a:pPr/>
              <a:t>48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1202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1878DA9-D08A-4ED7-8FCD-ADD87FFDB161}" type="slidenum">
              <a:rPr lang="en-US" sz="1000">
                <a:latin typeface="Times New Roman" pitchFamily="18" charset="0"/>
              </a:rPr>
              <a:pPr/>
              <a:t>49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75742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C0059F5-C516-4A77-9233-07570514F183}" type="slidenum">
              <a:rPr lang="en-US" sz="1000">
                <a:latin typeface="Times New Roman" pitchFamily="18" charset="0"/>
              </a:rPr>
              <a:pPr/>
              <a:t>51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7629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17FC871-DCB0-440A-A26B-FA97DA948B6C}" type="slidenum">
              <a:rPr lang="en-US" sz="1000">
                <a:latin typeface="Times New Roman" pitchFamily="18" charset="0"/>
              </a:rPr>
              <a:pPr/>
              <a:t>52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342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3240B99-D51C-4549-9BF0-8AAF61F30C9B}" type="slidenum">
              <a:rPr lang="en-US" sz="1000">
                <a:latin typeface="Times New Roman" pitchFamily="18" charset="0"/>
              </a:rPr>
              <a:pPr/>
              <a:t>7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2933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6A2EB0F-854E-4AA8-90AD-151436B4DD57}" type="slidenum">
              <a:rPr lang="en-US" sz="1000">
                <a:latin typeface="Times New Roman" pitchFamily="18" charset="0"/>
              </a:rPr>
              <a:pPr/>
              <a:t>9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0062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C41E581-6412-4D5A-85FD-251964BF6061}" type="slidenum">
              <a:rPr lang="en-US" sz="1000">
                <a:latin typeface="Times New Roman" pitchFamily="18" charset="0"/>
              </a:rPr>
              <a:pPr/>
              <a:t>10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4801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76A882-7EC2-4201-B589-79E475FC289E}" type="slidenum">
              <a:rPr lang="en-US" sz="1000">
                <a:latin typeface="Times New Roman" pitchFamily="18" charset="0"/>
              </a:rPr>
              <a:pPr/>
              <a:t>11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9635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36" name="Rectangle 102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0789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80B5762-77BB-4BBE-A44E-C8CC8B8DFE6F}" type="slidenum">
              <a:rPr lang="en-US" sz="1000">
                <a:latin typeface="Times New Roman" pitchFamily="18" charset="0"/>
              </a:rPr>
              <a:pPr/>
              <a:t>12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5246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9FB2CC9-69CB-489D-B982-49F149512744}" type="slidenum">
              <a:rPr lang="en-US" sz="1000">
                <a:latin typeface="Times New Roman" pitchFamily="18" charset="0"/>
              </a:rPr>
              <a:pPr/>
              <a:t>15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1683" name="Rectangle 4099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684" name="Rectangle 4098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671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2B445-371E-4A5F-A3D8-A8B988292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933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D69AB-CC53-4743-917F-C3C072D37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16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6300"/>
            <a:ext cx="1943100" cy="521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6300"/>
            <a:ext cx="5676900" cy="521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09E61-11FF-4DE4-B360-7BB7971EE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70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EAB6-B89C-4E3A-892E-CA94159F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688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3D3F7-60DC-42B6-85F7-A29DBD1A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8214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C9C4B-B7B2-437C-A98A-5C85117FC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5387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E833-5DDF-4C36-863A-FB600BC99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9968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351AD-57E2-4892-9910-11C36D377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5142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7772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5EE8-E0A7-447C-BA77-1A379385F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810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EB525-3387-40BC-96B9-105F09C70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90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847F2-E654-4313-82E5-E40D75544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259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168C-7AFB-41B8-8823-AD3B86072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111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530F5-0AEC-458A-8C1B-F865FD536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550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01A83-3E39-4897-B960-D2A0E8238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39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363BB-8469-48B8-97EA-281DE60D7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474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DED2-1C45-4C16-8B5D-943F29166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571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08DD0-F777-416F-90F8-7B3FE36CE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748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81C8C51B-AD9A-4791-83AF-ABEA6850C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365" name="Group 9"/>
          <p:cNvGrpSpPr>
            <a:grpSpLocks/>
          </p:cNvGrpSpPr>
          <p:nvPr/>
        </p:nvGrpSpPr>
        <p:grpSpPr bwMode="auto">
          <a:xfrm>
            <a:off x="107950" y="107950"/>
            <a:ext cx="8928100" cy="6642100"/>
            <a:chOff x="68" y="68"/>
            <a:chExt cx="5624" cy="418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tint val="80000"/>
                    <a:invGamma/>
                  </a:srgbClr>
                </a:gs>
                <a:gs pos="50000">
                  <a:srgbClr val="00279F"/>
                </a:gs>
                <a:gs pos="100000">
                  <a:srgbClr val="00279F">
                    <a:gamma/>
                    <a:tint val="8000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51" y="140"/>
              <a:ext cx="5469" cy="4036"/>
            </a:xfrm>
            <a:prstGeom prst="rect">
              <a:avLst/>
            </a:prstGeom>
            <a:gradFill rotWithShape="0">
              <a:gsLst>
                <a:gs pos="0">
                  <a:srgbClr val="00279F"/>
                </a:gs>
                <a:gs pos="50000">
                  <a:srgbClr val="00279F">
                    <a:gamma/>
                    <a:tint val="70196"/>
                    <a:invGamma/>
                  </a:srgbClr>
                </a:gs>
                <a:gs pos="100000">
                  <a:srgbClr val="00279F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tint val="70196"/>
                    <a:invGamma/>
                  </a:srgbClr>
                </a:gs>
                <a:gs pos="50000">
                  <a:srgbClr val="00279F"/>
                </a:gs>
                <a:gs pos="100000">
                  <a:srgbClr val="00279F">
                    <a:gamma/>
                    <a:tint val="70196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shade val="29804"/>
                    <a:invGamma/>
                  </a:srgbClr>
                </a:gs>
                <a:gs pos="100000">
                  <a:srgbClr val="00279F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153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63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l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nimals" pitchFamily="34" charset="2"/>
        <a:buChar char="-"/>
        <a:defRPr sz="3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chemmovies.unl.edu/ChemAnime/ECONFIG/ECONFI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2.vml"/><Relationship Id="rId6" Type="http://schemas.openxmlformats.org/officeDocument/2006/relationships/customXml" Target="../ink/ink1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he.com/physsci/chemistry/chang7/esp/folder_structure/pe/m1/s3/" TargetMode="Externa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7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5488" y="735013"/>
            <a:ext cx="7772400" cy="1584325"/>
          </a:xfrm>
          <a:noFill/>
        </p:spPr>
        <p:txBody>
          <a:bodyPr/>
          <a:lstStyle/>
          <a:p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sz="5400" i="1" dirty="0" smtClean="0"/>
              <a:t>“Electrons in Atoms”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  <a:noFill/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US" smtClean="0"/>
          </a:p>
        </p:txBody>
      </p:sp>
      <p:pic>
        <p:nvPicPr>
          <p:cNvPr id="16388" name="Picture 5125" descr="atom"/>
          <p:cNvPicPr>
            <a:picLocks noChangeAspect="1" noChangeArrowheads="1" noCrop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2508250"/>
            <a:ext cx="1774825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126"/>
          <p:cNvSpPr>
            <a:spLocks noChangeArrowheads="1"/>
          </p:cNvSpPr>
          <p:nvPr/>
        </p:nvSpPr>
        <p:spPr bwMode="auto">
          <a:xfrm>
            <a:off x="3657600" y="2505075"/>
            <a:ext cx="1749425" cy="176212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743200"/>
            <a:ext cx="7696200" cy="3581400"/>
          </a:xfrm>
          <a:noFill/>
        </p:spPr>
        <p:txBody>
          <a:bodyPr/>
          <a:lstStyle/>
          <a:p>
            <a:r>
              <a:rPr lang="en-US" sz="3600" smtClean="0"/>
              <a:t>Has energy levels for electrons.</a:t>
            </a:r>
          </a:p>
          <a:p>
            <a:r>
              <a:rPr lang="en-US" sz="3600" smtClean="0"/>
              <a:t>Orbits are not circular.</a:t>
            </a:r>
          </a:p>
          <a:p>
            <a:r>
              <a:rPr lang="en-US" sz="3600" smtClean="0"/>
              <a:t>It can only tell us the </a:t>
            </a:r>
            <a:r>
              <a:rPr lang="en-US" sz="3600" b="1" u="sng" smtClean="0"/>
              <a:t>probability</a:t>
            </a:r>
            <a:r>
              <a:rPr lang="en-US" sz="3600" smtClean="0"/>
              <a:t> of finding an electron a certain distance from the nucleus.</a:t>
            </a:r>
          </a:p>
        </p:txBody>
      </p:sp>
      <p:graphicFrame>
        <p:nvGraphicFramePr>
          <p:cNvPr id="3074" name="Object 4"/>
          <p:cNvGraphicFramePr>
            <a:graphicFrameLocks noGrp="1"/>
          </p:cNvGraphicFramePr>
          <p:nvPr>
            <p:ph type="clipArt" sz="half" idx="2"/>
          </p:nvPr>
        </p:nvGraphicFramePr>
        <p:xfrm>
          <a:off x="5867400" y="1447800"/>
          <a:ext cx="25241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lipArt" r:id="rId4" imgW="4740275" imgH="2225675" progId="MS_ClipArt_Gallery.2">
                  <p:embed/>
                </p:oleObj>
              </mc:Choice>
              <mc:Fallback>
                <p:oleObj name="ClipArt" r:id="rId4" imgW="4740275" imgH="222567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447800"/>
                        <a:ext cx="25241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17538"/>
            <a:ext cx="7772400" cy="1431925"/>
          </a:xfrm>
          <a:noFill/>
        </p:spPr>
        <p:txBody>
          <a:bodyPr/>
          <a:lstStyle/>
          <a:p>
            <a:r>
              <a:rPr lang="en-US" smtClean="0"/>
              <a:t>The Quantum Mechanical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652963" y="1816100"/>
            <a:ext cx="3962400" cy="4419600"/>
          </a:xfrm>
          <a:prstGeom prst="rect">
            <a:avLst/>
          </a:prstGeom>
          <a:solidFill>
            <a:srgbClr val="114FFB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73250"/>
            <a:ext cx="4208463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atom is found inside a blurry “electron cloud”</a:t>
            </a:r>
          </a:p>
          <a:p>
            <a:pPr>
              <a:lnSpc>
                <a:spcPct val="90000"/>
              </a:lnSpc>
            </a:pPr>
            <a:r>
              <a:rPr lang="en-US" smtClean="0"/>
              <a:t>An area where there is a </a:t>
            </a:r>
            <a:r>
              <a:rPr lang="en-US" i="1" smtClean="0"/>
              <a:t>chance </a:t>
            </a:r>
            <a:r>
              <a:rPr lang="en-US" smtClean="0"/>
              <a:t>of finding an electron.</a:t>
            </a:r>
          </a:p>
          <a:p>
            <a:pPr>
              <a:lnSpc>
                <a:spcPct val="90000"/>
              </a:lnSpc>
            </a:pPr>
            <a:r>
              <a:rPr lang="en-US" smtClean="0"/>
              <a:t>Think of fan blades</a:t>
            </a:r>
          </a:p>
        </p:txBody>
      </p:sp>
      <p:graphicFrame>
        <p:nvGraphicFramePr>
          <p:cNvPr id="24580" name="Object 4"/>
          <p:cNvGraphicFramePr>
            <a:graphicFrameLocks noGrp="1"/>
          </p:cNvGraphicFramePr>
          <p:nvPr>
            <p:ph sz="half" idx="2"/>
          </p:nvPr>
        </p:nvGraphicFramePr>
        <p:xfrm>
          <a:off x="4719638" y="2133600"/>
          <a:ext cx="3821112" cy="391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orelDRAW!" r:id="rId4" imgW="519950" imgH="532561" progId="CDraw4">
                  <p:embed/>
                </p:oleObj>
              </mc:Choice>
              <mc:Fallback>
                <p:oleObj name="CorelDRAW!" r:id="rId4" imgW="519950" imgH="532561" progId="CDraw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2133600"/>
                        <a:ext cx="3821112" cy="391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52425"/>
            <a:ext cx="7772400" cy="1431925"/>
          </a:xfrm>
          <a:noFill/>
        </p:spPr>
        <p:txBody>
          <a:bodyPr/>
          <a:lstStyle/>
          <a:p>
            <a:r>
              <a:rPr lang="en-US" smtClean="0"/>
              <a:t>The Quantum Mechanical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  <a:noFill/>
        </p:spPr>
        <p:txBody>
          <a:bodyPr/>
          <a:lstStyle/>
          <a:p>
            <a:r>
              <a:rPr lang="en-US" smtClean="0"/>
              <a:t>Atomic Orbitals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u="sng" smtClean="0"/>
              <a:t>Principal Quantum Number</a:t>
            </a:r>
            <a:r>
              <a:rPr lang="en-US" sz="3200" smtClean="0"/>
              <a:t> (n) = the energy level of the electron: 1, 2, 3, etc.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Within each energy level, the complex math of Schrodinger’s equation describes several shapes.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These are called </a:t>
            </a:r>
            <a:r>
              <a:rPr lang="en-US" sz="3200" u="sng" smtClean="0"/>
              <a:t>atomic orbitals</a:t>
            </a:r>
            <a:r>
              <a:rPr lang="en-US" sz="3200" smtClean="0"/>
              <a:t> </a:t>
            </a:r>
            <a:r>
              <a:rPr lang="en-US" sz="2400" smtClean="0"/>
              <a:t>(coined by scientists in 1932) </a:t>
            </a:r>
            <a:r>
              <a:rPr lang="en-US" sz="3200" smtClean="0"/>
              <a:t>- regions where there is a high probability of finding an electron.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Sublevels- like theater seats arranged in sections: letters s, p, d, and 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3225"/>
            <a:ext cx="7772400" cy="762000"/>
          </a:xfrm>
        </p:spPr>
        <p:txBody>
          <a:bodyPr/>
          <a:lstStyle/>
          <a:p>
            <a:r>
              <a:rPr lang="en-US" smtClean="0"/>
              <a:t>Principal Quantum Number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652463" y="1143000"/>
            <a:ext cx="790733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b="1"/>
              <a:t>Generally symbolized by “n”, it denotes the shell (energy level) in which the electron is located.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45764" name="Picture 4" descr="energylev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2286000"/>
            <a:ext cx="3965575" cy="3849688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700088" y="3130550"/>
            <a:ext cx="37687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b="1"/>
              <a:t>Maximum number of electrons that can fit in an energy level is: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1946275" y="5275263"/>
            <a:ext cx="87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FFFF00"/>
                </a:solidFill>
              </a:rPr>
              <a:t>2n</a:t>
            </a:r>
            <a:r>
              <a:rPr lang="en-US" sz="3400" b="1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530225" y="5843588"/>
            <a:ext cx="404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How many e</a:t>
            </a:r>
            <a:r>
              <a:rPr lang="en-US" sz="2400" b="1" baseline="30000"/>
              <a:t>-</a:t>
            </a:r>
            <a:r>
              <a:rPr lang="en-US" sz="2400"/>
              <a:t> in level 2?  3?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autoUpdateAnimBg="0"/>
      <p:bldP spid="245765" grpId="0" autoUpdateAnimBg="0"/>
      <p:bldP spid="245766" grpId="0" autoUpdateAnimBg="0"/>
      <p:bldP spid="2457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622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28956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5800" y="3856038"/>
            <a:ext cx="395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4800600"/>
            <a:ext cx="434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85800" y="57150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481138" y="1228725"/>
            <a:ext cx="16764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  # of shapes </a:t>
            </a:r>
            <a:r>
              <a:rPr lang="en-US" sz="2800"/>
              <a:t>(orbitals)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276600" y="1600200"/>
            <a:ext cx="198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Maximum electrons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784850" y="1600200"/>
            <a:ext cx="2514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Starts at energy level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219200" y="1752600"/>
            <a:ext cx="0" cy="464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200400" y="1752600"/>
            <a:ext cx="0" cy="464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334000" y="1752600"/>
            <a:ext cx="0" cy="464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09600" y="2741613"/>
            <a:ext cx="807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09600" y="3675063"/>
            <a:ext cx="807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609600" y="4608513"/>
            <a:ext cx="807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609600" y="5543550"/>
            <a:ext cx="807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1889125" y="29416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3886200" y="2819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6537325" y="29416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889125" y="38560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3886200" y="38100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537325" y="38560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1889125" y="47704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3810000" y="464820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6537325" y="4770438"/>
            <a:ext cx="473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1889125" y="56086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3810000" y="556260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14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6537325" y="5608638"/>
            <a:ext cx="473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9" grpId="0" autoUpdateAnimBg="0"/>
      <p:bldP spid="38930" grpId="0" autoUpdateAnimBg="0"/>
      <p:bldP spid="38931" grpId="0" autoUpdateAnimBg="0"/>
      <p:bldP spid="38932" grpId="0" autoUpdateAnimBg="0"/>
      <p:bldP spid="38933" grpId="0" autoUpdateAnimBg="0"/>
      <p:bldP spid="38934" grpId="0" autoUpdateAnimBg="0"/>
      <p:bldP spid="38935" grpId="0" autoUpdateAnimBg="0"/>
      <p:bldP spid="38936" grpId="0" autoUpdateAnimBg="0"/>
      <p:bldP spid="38937" grpId="0" autoUpdateAnimBg="0"/>
      <p:bldP spid="38938" grpId="0" autoUpdateAnimBg="0"/>
      <p:bldP spid="38939" grpId="0" autoUpdateAnimBg="0"/>
      <p:bldP spid="389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By Energy Level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3200" u="sng" smtClean="0"/>
              <a:t>First Energy Level</a:t>
            </a:r>
          </a:p>
          <a:p>
            <a:r>
              <a:rPr lang="en-US" sz="3200" smtClean="0"/>
              <a:t>Has only s orbital</a:t>
            </a:r>
          </a:p>
          <a:p>
            <a:r>
              <a:rPr lang="en-US" sz="3200" smtClean="0"/>
              <a:t>only 2 electrons</a:t>
            </a:r>
          </a:p>
          <a:p>
            <a:r>
              <a:rPr lang="en-US" sz="3200" smtClean="0"/>
              <a:t>1s</a:t>
            </a:r>
            <a:r>
              <a:rPr lang="en-US" sz="4100" baseline="30000" smtClean="0"/>
              <a:t>2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3200" u="sng" smtClean="0"/>
              <a:t>Second Energy Level</a:t>
            </a:r>
          </a:p>
          <a:p>
            <a:r>
              <a:rPr lang="en-US" sz="3200" smtClean="0"/>
              <a:t>Has s and p orbitals available</a:t>
            </a:r>
          </a:p>
          <a:p>
            <a:r>
              <a:rPr lang="en-US" sz="3200" smtClean="0"/>
              <a:t>2 in s, 6 in p</a:t>
            </a:r>
          </a:p>
          <a:p>
            <a:r>
              <a:rPr lang="en-US" sz="3200" smtClean="0"/>
              <a:t>2s</a:t>
            </a:r>
            <a:r>
              <a:rPr lang="en-US" sz="4100" baseline="30000" smtClean="0"/>
              <a:t>2</a:t>
            </a:r>
            <a:r>
              <a:rPr lang="en-US" sz="3200" smtClean="0"/>
              <a:t>2p</a:t>
            </a:r>
            <a:r>
              <a:rPr lang="en-US" sz="4100" baseline="30000" smtClean="0"/>
              <a:t>6</a:t>
            </a:r>
          </a:p>
          <a:p>
            <a:r>
              <a:rPr lang="en-US" sz="3200" smtClean="0"/>
              <a:t>8 total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By Energy Level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3200" u="sng" smtClean="0"/>
              <a:t>Third energy level</a:t>
            </a:r>
          </a:p>
          <a:p>
            <a:r>
              <a:rPr lang="en-US" sz="3200" smtClean="0"/>
              <a:t>Has s, p, and d orbitals</a:t>
            </a:r>
          </a:p>
          <a:p>
            <a:r>
              <a:rPr lang="en-US" sz="3200" smtClean="0"/>
              <a:t>2 in s, 6 in p, and 10 in d</a:t>
            </a:r>
          </a:p>
          <a:p>
            <a:r>
              <a:rPr lang="en-US" sz="3200" smtClean="0"/>
              <a:t>3s</a:t>
            </a:r>
            <a:r>
              <a:rPr lang="en-US" sz="4100" baseline="30000" smtClean="0"/>
              <a:t>2</a:t>
            </a:r>
            <a:r>
              <a:rPr lang="en-US" sz="3200" smtClean="0"/>
              <a:t>3p</a:t>
            </a:r>
            <a:r>
              <a:rPr lang="en-US" sz="4100" baseline="30000" smtClean="0"/>
              <a:t>6</a:t>
            </a:r>
            <a:r>
              <a:rPr lang="en-US" sz="3200" smtClean="0"/>
              <a:t>3d</a:t>
            </a:r>
            <a:r>
              <a:rPr lang="en-US" sz="4100" baseline="30000" smtClean="0"/>
              <a:t>10</a:t>
            </a:r>
          </a:p>
          <a:p>
            <a:r>
              <a:rPr lang="en-US" sz="3200" smtClean="0"/>
              <a:t>18 total electrons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3200" u="sng" smtClean="0"/>
              <a:t>Fourth energy level</a:t>
            </a:r>
          </a:p>
          <a:p>
            <a:r>
              <a:rPr lang="en-US" sz="3200" smtClean="0"/>
              <a:t>Has s, p, d, and f orbitals</a:t>
            </a:r>
          </a:p>
          <a:p>
            <a:r>
              <a:rPr lang="en-US" sz="3200" smtClean="0"/>
              <a:t>2 in s, 6 in p, 10 in d, and 14 in f</a:t>
            </a:r>
          </a:p>
          <a:p>
            <a:r>
              <a:rPr lang="en-US" sz="3200" smtClean="0"/>
              <a:t>4s</a:t>
            </a:r>
            <a:r>
              <a:rPr lang="en-US" sz="4100" baseline="30000" smtClean="0"/>
              <a:t>2</a:t>
            </a:r>
            <a:r>
              <a:rPr lang="en-US" sz="3200" smtClean="0"/>
              <a:t>4p</a:t>
            </a:r>
            <a:r>
              <a:rPr lang="en-US" sz="4100" baseline="30000" smtClean="0"/>
              <a:t>6</a:t>
            </a:r>
            <a:r>
              <a:rPr lang="en-US" sz="3200" smtClean="0"/>
              <a:t>4d</a:t>
            </a:r>
            <a:r>
              <a:rPr lang="en-US" sz="4100" baseline="30000" smtClean="0"/>
              <a:t>10</a:t>
            </a:r>
            <a:r>
              <a:rPr lang="en-US" sz="3200" smtClean="0"/>
              <a:t>4f</a:t>
            </a:r>
            <a:r>
              <a:rPr lang="en-US" sz="4100" baseline="30000" smtClean="0"/>
              <a:t>14</a:t>
            </a:r>
          </a:p>
          <a:p>
            <a:r>
              <a:rPr lang="en-US" sz="3200" smtClean="0"/>
              <a:t>32 total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By Energy Level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smtClean="0"/>
              <a:t>Any more than the fourth and not all the orbitals will fill up.</a:t>
            </a:r>
          </a:p>
          <a:p>
            <a:r>
              <a:rPr lang="en-US" sz="3200" smtClean="0"/>
              <a:t>You simply run out of electrons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3200" smtClean="0"/>
              <a:t>The orbitals do </a:t>
            </a:r>
            <a:r>
              <a:rPr lang="en-US" sz="3200" u="sng" smtClean="0"/>
              <a:t>not</a:t>
            </a:r>
            <a:r>
              <a:rPr lang="en-US" sz="3200" smtClean="0"/>
              <a:t> fill up in a neat order.</a:t>
            </a:r>
          </a:p>
          <a:p>
            <a:r>
              <a:rPr lang="en-US" sz="3200" smtClean="0"/>
              <a:t>The energy levels overlap</a:t>
            </a:r>
          </a:p>
          <a:p>
            <a:r>
              <a:rPr lang="en-US" sz="3200" smtClean="0"/>
              <a:t>Lowest energy fill first.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77200" cy="1431925"/>
          </a:xfrm>
        </p:spPr>
        <p:txBody>
          <a:bodyPr/>
          <a:lstStyle/>
          <a:p>
            <a:r>
              <a:rPr lang="en-US" smtClean="0"/>
              <a:t>Section 5.2</a:t>
            </a:r>
            <a:br>
              <a:rPr lang="en-US" smtClean="0"/>
            </a:br>
            <a:r>
              <a:rPr lang="en-US" smtClean="0"/>
              <a:t>Electron Arrangement in Atoms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4783" y="2346592"/>
            <a:ext cx="7772400" cy="3810000"/>
          </a:xfrm>
        </p:spPr>
        <p:txBody>
          <a:bodyPr/>
          <a:lstStyle/>
          <a:p>
            <a:r>
              <a:rPr lang="en-US" sz="3600" dirty="0" smtClean="0"/>
              <a:t>OBJECTIVES:</a:t>
            </a:r>
          </a:p>
          <a:p>
            <a:pPr lvl="1">
              <a:buFontTx/>
              <a:buChar char="•"/>
            </a:pPr>
            <a:r>
              <a:rPr lang="en-US" sz="2800" u="sng" dirty="0" smtClean="0"/>
              <a:t>Describe</a:t>
            </a:r>
            <a:r>
              <a:rPr lang="en-US" sz="2800" dirty="0" smtClean="0"/>
              <a:t> how to write the </a:t>
            </a:r>
            <a:r>
              <a:rPr lang="en-US" sz="2800" b="1" i="1" dirty="0" smtClean="0"/>
              <a:t>electron configuration</a:t>
            </a:r>
            <a:r>
              <a:rPr lang="en-US" sz="2800" dirty="0" smtClean="0"/>
              <a:t> for an atom.</a:t>
            </a:r>
          </a:p>
          <a:p>
            <a:pPr lvl="1">
              <a:buFontTx/>
              <a:buChar char="•"/>
            </a:pPr>
            <a:r>
              <a:rPr lang="en-US" sz="2800" u="sng" dirty="0" smtClean="0"/>
              <a:t>Explain</a:t>
            </a:r>
            <a:r>
              <a:rPr lang="en-US" sz="2800" dirty="0" smtClean="0"/>
              <a:t> why the actual electron configurations for some elements </a:t>
            </a:r>
            <a:r>
              <a:rPr lang="en-US" sz="2800" i="1" dirty="0" smtClean="0"/>
              <a:t>differ</a:t>
            </a:r>
            <a:r>
              <a:rPr lang="en-US" sz="2800" dirty="0" smtClean="0"/>
              <a:t> from those predicted by the </a:t>
            </a:r>
            <a:r>
              <a:rPr lang="en-US" sz="2800" dirty="0" err="1" smtClean="0"/>
              <a:t>Aufbau</a:t>
            </a:r>
            <a:r>
              <a:rPr lang="en-US" sz="2800" dirty="0" smtClean="0"/>
              <a:t> principle.</a:t>
            </a:r>
          </a:p>
          <a:p>
            <a:pPr lvl="1">
              <a:buFontTx/>
              <a:buChar char="•"/>
            </a:pPr>
            <a:endParaRPr 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98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34821" name="Line 2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Rectangle 3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34823" name="Rectangle 4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4" name="Rectangle 5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5" name="Rectangle 6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6" name="Rectangle 7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7" name="Rectangle 8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8" name="Rectangle 9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9" name="Rectangle 10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4830" name="Group 14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34914" name="Rectangle 11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5" name="Rectangle 12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6" name="Rectangle 13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34835" name="Rectangle 19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34836" name="Rectangle 20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34838" name="Group 25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34911" name="Rectangle 22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2" name="Rectangle 23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3" name="Rectangle 24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39" name="Group 29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34908" name="Rectangle 26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9" name="Rectangle 27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0" name="Rectangle 28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40" name="Group 33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34905" name="Rectangle 30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6" name="Rectangle 31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7" name="Rectangle 32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41" name="Group 37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34902" name="Rectangle 34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3" name="Rectangle 35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4" name="Rectangle 36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4842" name="Rectangle 38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34843" name="Rectangle 39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34844" name="Rectangle 40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34845" name="Rectangle 41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34846" name="Rectangle 42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34847" name="Group 49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34896" name="Rectangle 43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97" name="Rectangle 44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98" name="Group 48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34899" name="Rectangle 45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900" name="Rectangle 46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901" name="Rectangle 47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34848" name="Rectangle 50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34849" name="Rectangle 51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34850" name="Rectangle 52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34851" name="Group 59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34890" name="Rectangle 53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91" name="Rectangle 54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92" name="Group 58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34893" name="Rectangle 55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94" name="Rectangle 56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95" name="Rectangle 57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34852" name="Group 66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34884" name="Rectangle 60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5" name="Rectangle 61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86" name="Group 65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34887" name="Rectangle 62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88" name="Rectangle 63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89" name="Rectangle 64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34853" name="Group 74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34877" name="Rectangle 67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8" name="Rectangle 68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9" name="Rectangle 69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0" name="Rectangle 70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1" name="Rectangle 71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2" name="Rectangle 72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3" name="Rectangle 73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54" name="Group 82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34870" name="Rectangle 75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1" name="Rectangle 76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2" name="Rectangle 77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3" name="Rectangle 78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4" name="Rectangle 79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5" name="Rectangle 80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6" name="Rectangle 81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55" name="Group 86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34867" name="Rectangle 83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68" name="Rectangle 84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69" name="Rectangle 85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4856" name="Rectangle 87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34857" name="Group 94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34861" name="Rectangle 88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62" name="Rectangle 89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63" name="Group 93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34864" name="Rectangle 90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65" name="Rectangle 91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66" name="Rectangle 92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34858" name="Rectangle 95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34859" name="Rectangle 96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34860" name="Rectangle 97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  <p:sp>
        <p:nvSpPr>
          <p:cNvPr id="34819" name="Text Box 101"/>
          <p:cNvSpPr txBox="1">
            <a:spLocks noChangeArrowheads="1"/>
          </p:cNvSpPr>
          <p:nvPr/>
        </p:nvSpPr>
        <p:spPr bwMode="auto">
          <a:xfrm>
            <a:off x="2895600" y="5184775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/>
              <a:t>aufbau diagram</a:t>
            </a:r>
            <a:r>
              <a:rPr lang="en-US"/>
              <a:t> - page 133</a:t>
            </a:r>
          </a:p>
        </p:txBody>
      </p:sp>
      <p:sp>
        <p:nvSpPr>
          <p:cNvPr id="34820" name="Text Box 1128"/>
          <p:cNvSpPr txBox="1">
            <a:spLocks noChangeArrowheads="1"/>
          </p:cNvSpPr>
          <p:nvPr/>
        </p:nvSpPr>
        <p:spPr bwMode="auto">
          <a:xfrm>
            <a:off x="2676525" y="5791200"/>
            <a:ext cx="5897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Aufbau is German for “building up”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475562"/>
            <a:ext cx="7772400" cy="1431925"/>
          </a:xfrm>
        </p:spPr>
        <p:txBody>
          <a:bodyPr/>
          <a:lstStyle/>
          <a:p>
            <a:r>
              <a:rPr lang="en-US" dirty="0" smtClean="0"/>
              <a:t>Section 5.1</a:t>
            </a:r>
            <a:br>
              <a:rPr lang="en-US" dirty="0" smtClean="0"/>
            </a:br>
            <a:r>
              <a:rPr lang="en-US" dirty="0" smtClean="0"/>
              <a:t>Models of the Atom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74784" y="1906836"/>
            <a:ext cx="7772400" cy="4185492"/>
          </a:xfrm>
        </p:spPr>
        <p:txBody>
          <a:bodyPr/>
          <a:lstStyle/>
          <a:p>
            <a:r>
              <a:rPr lang="en-US" sz="2800" dirty="0" smtClean="0"/>
              <a:t>OBJECTIVES: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Identify</a:t>
            </a:r>
            <a:r>
              <a:rPr lang="en-US" sz="2400" dirty="0" smtClean="0"/>
              <a:t> the inadequacies in the Rutherford atomic model.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Identify</a:t>
            </a:r>
            <a:r>
              <a:rPr lang="en-US" sz="2400" dirty="0" smtClean="0"/>
              <a:t> the new proposal in the Bohr model of the atom.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Describe</a:t>
            </a:r>
            <a:r>
              <a:rPr lang="en-US" sz="2400" dirty="0" smtClean="0"/>
              <a:t> the energies and positions of electrons according to the quantum mechanical model.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Describe</a:t>
            </a:r>
            <a:r>
              <a:rPr lang="en-US" sz="2400" dirty="0" smtClean="0"/>
              <a:t> how the shapes of orbitals related to different sublevels differ.</a:t>
            </a:r>
          </a:p>
          <a:p>
            <a:pPr lvl="1">
              <a:buFontTx/>
              <a:buChar char="•"/>
            </a:pPr>
            <a:endParaRPr lang="en-US" sz="2800" dirty="0" smtClean="0"/>
          </a:p>
          <a:p>
            <a:pPr lvl="1">
              <a:buFontTx/>
              <a:buChar char="•"/>
            </a:pPr>
            <a:endParaRPr lang="en-US" sz="2800" dirty="0" smtClean="0"/>
          </a:p>
          <a:p>
            <a:pPr lvl="1">
              <a:buFontTx/>
              <a:buChar char="•"/>
            </a:pPr>
            <a:endParaRPr lang="en-US" sz="2800" dirty="0" smtClean="0"/>
          </a:p>
          <a:p>
            <a:pPr lvl="1"/>
            <a:endParaRPr lang="en-US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75"/>
            <a:ext cx="7772400" cy="762000"/>
          </a:xfrm>
          <a:noFill/>
        </p:spPr>
        <p:txBody>
          <a:bodyPr/>
          <a:lstStyle/>
          <a:p>
            <a:r>
              <a:rPr lang="en-US" smtClean="0"/>
              <a:t>Electron Configurations…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8001000" cy="5103812"/>
          </a:xfrm>
          <a:noFill/>
        </p:spPr>
        <p:txBody>
          <a:bodyPr/>
          <a:lstStyle/>
          <a:p>
            <a:pPr marL="647700" indent="-647700">
              <a:lnSpc>
                <a:spcPct val="90000"/>
              </a:lnSpc>
            </a:pPr>
            <a:r>
              <a:rPr lang="en-US" smtClean="0"/>
              <a:t>…are the way electrons are arranged in various orbitals around the nuclei of atoms.  </a:t>
            </a:r>
            <a:r>
              <a:rPr lang="en-US" i="1" smtClean="0"/>
              <a:t>Three rules tell us how:</a:t>
            </a:r>
          </a:p>
          <a:p>
            <a:pPr marL="647700" indent="-647700">
              <a:lnSpc>
                <a:spcPct val="90000"/>
              </a:lnSpc>
              <a:buClrTx/>
              <a:buSzPct val="90000"/>
              <a:buFont typeface="Monotype Sorts" pitchFamily="2" charset="2"/>
              <a:buAutoNum type="arabicParenR"/>
            </a:pPr>
            <a:r>
              <a:rPr lang="en-US" u="sng" smtClean="0">
                <a:solidFill>
                  <a:schemeClr val="tx2"/>
                </a:solidFill>
              </a:rPr>
              <a:t>Aufbau principle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/>
              <a:t>- electrons enter the lowest energy first.</a:t>
            </a:r>
          </a:p>
          <a:p>
            <a:pPr marL="1104900" lvl="1" indent="-647700">
              <a:lnSpc>
                <a:spcPct val="90000"/>
              </a:lnSpc>
              <a:buFontTx/>
              <a:buChar char="•"/>
            </a:pPr>
            <a:r>
              <a:rPr lang="en-US" smtClean="0"/>
              <a:t>This causes difficulties because of the overlap of orbitals of different energies – follow the diagram!</a:t>
            </a:r>
          </a:p>
          <a:p>
            <a:pPr marL="647700" indent="-647700">
              <a:lnSpc>
                <a:spcPct val="90000"/>
              </a:lnSpc>
              <a:buClrTx/>
              <a:buSzPct val="90000"/>
              <a:buFont typeface="Monotype Sorts" pitchFamily="2" charset="2"/>
              <a:buAutoNum type="arabicParenR" startAt="2"/>
            </a:pPr>
            <a:r>
              <a:rPr lang="en-US" u="sng" smtClean="0">
                <a:solidFill>
                  <a:schemeClr val="tx2"/>
                </a:solidFill>
              </a:rPr>
              <a:t>Pauli Exclusion Principle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/>
              <a:t>- at most 2 electrons per orbital - different spins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552450"/>
            <a:ext cx="7772400" cy="762000"/>
          </a:xfrm>
        </p:spPr>
        <p:txBody>
          <a:bodyPr/>
          <a:lstStyle/>
          <a:p>
            <a:r>
              <a:rPr lang="en-US" smtClean="0"/>
              <a:t>Pauli Exclusion Principle</a:t>
            </a:r>
          </a:p>
        </p:txBody>
      </p:sp>
      <p:pic>
        <p:nvPicPr>
          <p:cNvPr id="36867" name="Picture 3" descr="nobelpauli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2149475"/>
            <a:ext cx="2478087" cy="35052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9620" name="AutoShape 4"/>
          <p:cNvSpPr>
            <a:spLocks noChangeArrowheads="1"/>
          </p:cNvSpPr>
          <p:nvPr/>
        </p:nvSpPr>
        <p:spPr bwMode="auto">
          <a:xfrm>
            <a:off x="3302000" y="1836738"/>
            <a:ext cx="4800600" cy="1447800"/>
          </a:xfrm>
          <a:prstGeom prst="wedgeRoundRectCallout">
            <a:avLst>
              <a:gd name="adj1" fmla="val -67625"/>
              <a:gd name="adj2" fmla="val 128509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b="1"/>
              <a:t>No two electrons in an atom can have the same four quantum numbers.</a:t>
            </a:r>
          </a:p>
          <a:p>
            <a:pPr algn="ctr">
              <a:spcBef>
                <a:spcPct val="0"/>
              </a:spcBef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42925" y="5661025"/>
            <a:ext cx="250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2400" b="1"/>
              <a:t>Wolfgang Pauli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3644900" y="3859213"/>
            <a:ext cx="467836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To show the different direction of spin, a pair in the same orbital is written as:</a:t>
            </a: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5930900" y="5499100"/>
            <a:ext cx="954088" cy="808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V="1">
            <a:off x="6238875" y="5621338"/>
            <a:ext cx="0" cy="590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25" name="Line 9"/>
          <p:cNvSpPr>
            <a:spLocks noChangeShapeType="1"/>
          </p:cNvSpPr>
          <p:nvPr/>
        </p:nvSpPr>
        <p:spPr bwMode="auto">
          <a:xfrm>
            <a:off x="6602413" y="5621338"/>
            <a:ext cx="12700" cy="603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 autoUpdateAnimBg="0"/>
      <p:bldP spid="239622" grpId="0"/>
      <p:bldP spid="239623" grpId="0" animBg="1"/>
      <p:bldP spid="239624" grpId="0" animBg="1"/>
      <p:bldP spid="2396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690563"/>
            <a:ext cx="7772400" cy="762000"/>
          </a:xfrm>
        </p:spPr>
        <p:txBody>
          <a:bodyPr/>
          <a:lstStyle/>
          <a:p>
            <a:r>
              <a:rPr lang="en-US" smtClean="0"/>
              <a:t>Quantum Numbers</a:t>
            </a: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957263" y="1793875"/>
            <a:ext cx="74072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b="1"/>
              <a:t>Each electron in an atom has a unique set of </a:t>
            </a:r>
            <a:r>
              <a:rPr lang="en-US" b="1" u="sng"/>
              <a:t>4 quantum numbers</a:t>
            </a:r>
            <a:r>
              <a:rPr lang="en-US" b="1"/>
              <a:t> which describe it.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525463" y="3482975"/>
            <a:ext cx="79629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>
                <a:srgbClr val="FFFF00"/>
              </a:buClr>
              <a:buSzPct val="90000"/>
              <a:buFont typeface="Wingdings" pitchFamily="2" charset="2"/>
              <a:buAutoNum type="arabicParenR"/>
            </a:pPr>
            <a:r>
              <a:rPr lang="en-US" b="1"/>
              <a:t>Principal quantum number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90000"/>
              <a:buFont typeface="Wingdings" pitchFamily="2" charset="2"/>
              <a:buAutoNum type="arabicParenR"/>
            </a:pPr>
            <a:r>
              <a:rPr lang="en-US" b="1"/>
              <a:t>Angular momentum quantum number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90000"/>
              <a:buFont typeface="Wingdings" pitchFamily="2" charset="2"/>
              <a:buAutoNum type="arabicParenR"/>
            </a:pPr>
            <a:r>
              <a:rPr lang="en-US" b="1"/>
              <a:t> Magnetic quantum number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90000"/>
              <a:buFont typeface="Wingdings" pitchFamily="2" charset="2"/>
              <a:buAutoNum type="arabicParenR"/>
            </a:pPr>
            <a:r>
              <a:rPr lang="en-US" b="1"/>
              <a:t> Spin quantum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Electron Configurations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  <a:noFill/>
        </p:spPr>
        <p:txBody>
          <a:bodyPr/>
          <a:lstStyle/>
          <a:p>
            <a:pPr marL="647700" indent="-647700">
              <a:buClrTx/>
              <a:buSzPct val="90000"/>
              <a:buFont typeface="Monotype Sorts" pitchFamily="2" charset="2"/>
              <a:buAutoNum type="arabicParenR" startAt="3"/>
            </a:pPr>
            <a:r>
              <a:rPr lang="en-US" sz="3600" u="sng" smtClean="0">
                <a:solidFill>
                  <a:schemeClr val="tx2"/>
                </a:solidFill>
              </a:rPr>
              <a:t>Hund’s Rule</a:t>
            </a:r>
            <a:r>
              <a:rPr lang="en-US" sz="3600" u="sng" smtClean="0"/>
              <a:t>-</a:t>
            </a:r>
            <a:r>
              <a:rPr lang="en-US" sz="3600" smtClean="0"/>
              <a:t> When electrons occupy orbitals of equal energy, they don’t pair up until they have to.</a:t>
            </a:r>
          </a:p>
          <a:p>
            <a:pPr marL="647700" indent="-647700"/>
            <a:r>
              <a:rPr lang="en-US" sz="3600" smtClean="0"/>
              <a:t>Let’s write the electron configuration for Phosphorus </a:t>
            </a:r>
          </a:p>
          <a:p>
            <a:pPr marL="1104900" lvl="1" indent="-647700">
              <a:buFont typeface="Wingdings" pitchFamily="2" charset="2"/>
              <a:buChar char="§"/>
            </a:pPr>
            <a:r>
              <a:rPr lang="en-US" sz="3600" smtClean="0"/>
              <a:t>We need to account for all 15 electrons in phosphorus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98900" y="3314700"/>
            <a:ext cx="4510088" cy="2995613"/>
          </a:xfrm>
          <a:noFill/>
        </p:spPr>
        <p:txBody>
          <a:bodyPr/>
          <a:lstStyle/>
          <a:p>
            <a:r>
              <a:rPr lang="en-US" sz="3200" smtClean="0"/>
              <a:t>The first two electrons go into the 1s orbital</a:t>
            </a:r>
          </a:p>
          <a:p>
            <a:pPr>
              <a:buFont typeface="Monotype Sorts" pitchFamily="2" charset="2"/>
              <a:buNone/>
            </a:pPr>
            <a:r>
              <a:rPr lang="en-US" sz="3200" smtClean="0"/>
              <a:t>   Notice the opposite direction of the spins</a:t>
            </a:r>
          </a:p>
          <a:p>
            <a:r>
              <a:rPr lang="en-US" sz="3200" smtClean="0"/>
              <a:t>only 13 more to go...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1654175" y="5715000"/>
            <a:ext cx="0" cy="4270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1" name="Group 101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39943" name="Line 5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6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39945" name="Rectangle 7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46" name="Rectangle 8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47" name="Rectangle 9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48" name="Rectangle 10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49" name="Rectangle 11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50" name="Rectangle 12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51" name="Rectangle 13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9952" name="Group 17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0036" name="Rectangle 14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7" name="Rectangle 15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8" name="Rectangle 16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9953" name="Rectangle 18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39954" name="Rectangle 19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39955" name="Rectangle 20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39956" name="Rectangle 21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39957" name="Rectangle 22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39958" name="Rectangle 23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39959" name="Rectangle 24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39960" name="Group 28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0033" name="Rectangle 25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4" name="Rectangle 26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5" name="Rectangle 27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61" name="Group 32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0030" name="Rectangle 29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1" name="Rectangle 30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2" name="Rectangle 31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62" name="Group 36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0027" name="Rectangle 33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28" name="Rectangle 34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29" name="Rectangle 35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63" name="Group 40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0024" name="Rectangle 37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25" name="Rectangle 38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26" name="Rectangle 39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9964" name="Rectangle 41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39965" name="Rectangle 42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39966" name="Rectangle 43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39967" name="Rectangle 44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39968" name="Rectangle 45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39969" name="Group 52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0018" name="Rectangle 46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19" name="Rectangle 47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0020" name="Group 51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0021" name="Rectangle 48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22" name="Rectangle 49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23" name="Rectangle 50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39970" name="Rectangle 53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39971" name="Rectangle 54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39972" name="Rectangle 55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39973" name="Group 62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0012" name="Rectangle 56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13" name="Rectangle 57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0014" name="Group 61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0015" name="Rectangle 58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16" name="Rectangle 59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17" name="Rectangle 60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39974" name="Group 69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0006" name="Rectangle 63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7" name="Rectangle 64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0008" name="Group 68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0009" name="Rectangle 65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10" name="Rectangle 66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11" name="Rectangle 67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39975" name="Group 77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39999" name="Rectangle 70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0" name="Rectangle 71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1" name="Rectangle 72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2" name="Rectangle 73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3" name="Rectangle 74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4" name="Rectangle 75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5" name="Rectangle 76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76" name="Group 85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39992" name="Rectangle 78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3" name="Rectangle 79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4" name="Rectangle 80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5" name="Rectangle 81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6" name="Rectangle 82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7" name="Rectangle 83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8" name="Rectangle 84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77" name="Group 89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39989" name="Rectangle 86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0" name="Rectangle 87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1" name="Rectangle 88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9978" name="Rectangle 90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39979" name="Group 97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39983" name="Rectangle 91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84" name="Rectangle 92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9985" name="Group 96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39986" name="Rectangle 93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9987" name="Rectangle 94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9988" name="Rectangle 95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39980" name="Rectangle 98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39981" name="Rectangle 99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39982" name="Rectangle 100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  <p:sp>
        <p:nvSpPr>
          <p:cNvPr id="277506" name="Line 2"/>
          <p:cNvSpPr>
            <a:spLocks noChangeShapeType="1"/>
          </p:cNvSpPr>
          <p:nvPr/>
        </p:nvSpPr>
        <p:spPr bwMode="auto">
          <a:xfrm flipH="1">
            <a:off x="1895475" y="4692650"/>
            <a:ext cx="2352675" cy="982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/>
      <p:bldP spid="27750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3886200"/>
            <a:ext cx="4510088" cy="2324100"/>
          </a:xfrm>
          <a:noFill/>
        </p:spPr>
        <p:txBody>
          <a:bodyPr/>
          <a:lstStyle/>
          <a:p>
            <a:r>
              <a:rPr lang="en-US" sz="3200" smtClean="0"/>
              <a:t>The next  electrons go into the 2s orbital</a:t>
            </a:r>
          </a:p>
          <a:p>
            <a:r>
              <a:rPr lang="en-US" sz="3200" smtClean="0"/>
              <a:t>only 11 more...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1654175" y="5715000"/>
            <a:ext cx="0" cy="4270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479550" y="44354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631950" y="44545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8" name="Group 104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40969" name="Line 8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Rectangle 9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40971" name="Rectangle 10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2" name="Rectangle 11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3" name="Rectangle 12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4" name="Rectangle 13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5" name="Rectangle 14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6" name="Rectangle 15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7" name="Rectangle 16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0978" name="Group 20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1062" name="Rectangle 17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3" name="Rectangle 18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4" name="Rectangle 19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0979" name="Rectangle 21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40980" name="Rectangle 22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40981" name="Rectangle 23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40982" name="Rectangle 24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40983" name="Rectangle 25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40984" name="Rectangle 26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40985" name="Rectangle 27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40986" name="Group 31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1059" name="Rectangle 28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0" name="Rectangle 29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1" name="Rectangle 30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0987" name="Group 35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1056" name="Rectangle 32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7" name="Rectangle 33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8" name="Rectangle 34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0988" name="Group 39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1053" name="Rectangle 36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4" name="Rectangle 37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5" name="Rectangle 38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0989" name="Group 43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1050" name="Rectangle 40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1" name="Rectangle 41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2" name="Rectangle 42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0990" name="Rectangle 44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40991" name="Rectangle 45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40992" name="Rectangle 46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40993" name="Rectangle 47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40994" name="Rectangle 48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40995" name="Group 55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1044" name="Rectangle 49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45" name="Rectangle 50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1046" name="Group 54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1047" name="Rectangle 51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9" name="Rectangle 53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0996" name="Rectangle 56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40997" name="Rectangle 57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40998" name="Rectangle 58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40999" name="Group 65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1038" name="Rectangle 59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9" name="Rectangle 60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1040" name="Group 64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1041" name="Rectangle 61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2" name="Rectangle 62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3" name="Rectangle 63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1000" name="Group 72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1032" name="Rectangle 66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3" name="Rectangle 67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1034" name="Group 71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1035" name="Rectangle 68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36" name="Rectangle 69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37" name="Rectangle 70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1001" name="Group 80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41025" name="Rectangle 73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6" name="Rectangle 74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7" name="Rectangle 75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8" name="Rectangle 76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9" name="Rectangle 77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0" name="Rectangle 78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1" name="Rectangle 79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1002" name="Group 88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41018" name="Rectangle 81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19" name="Rectangle 82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0" name="Rectangle 83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1" name="Rectangle 84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2" name="Rectangle 85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3" name="Rectangle 86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4" name="Rectangle 87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1003" name="Group 92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41015" name="Rectangle 89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16" name="Rectangle 90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17" name="Rectangle 91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1004" name="Rectangle 93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41005" name="Group 100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41009" name="Rectangle 94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10" name="Rectangle 95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1011" name="Group 99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41012" name="Rectangle 96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13" name="Rectangle 97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14" name="Rectangle 98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1006" name="Rectangle 101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41007" name="Rectangle 102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41008" name="Rectangle 103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114800" y="3962400"/>
            <a:ext cx="451008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The next  electrons go into the 2p orbital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only 5 more...</a:t>
            </a:r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1676400" y="57150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1473200" y="4468813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1625600" y="4487863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357438" y="41084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2493963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2736850" y="41100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62263" y="40973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3063875" y="40925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3216275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98" name="Group 110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41999" name="Line 14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Rectangle 15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42001" name="Rectangle 16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3" name="Rectangle 18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4" name="Rectangle 19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5" name="Rectangle 20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6" name="Rectangle 21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2008" name="Group 26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2092" name="Rectangle 23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93" name="Rectangle 24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94" name="Rectangle 25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2009" name="Rectangle 27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42010" name="Rectangle 28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42011" name="Rectangle 29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42012" name="Rectangle 30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42013" name="Rectangle 31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42014" name="Rectangle 32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42015" name="Rectangle 33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42016" name="Group 37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2089" name="Rectangle 34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90" name="Rectangle 35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91" name="Rectangle 36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17" name="Group 41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2086" name="Rectangle 38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7" name="Rectangle 39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8" name="Rectangle 40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18" name="Group 45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2083" name="Rectangle 42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4" name="Rectangle 43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5" name="Rectangle 44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19" name="Group 49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2080" name="Rectangle 46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1" name="Rectangle 47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2" name="Rectangle 48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2020" name="Rectangle 50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42021" name="Rectangle 51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42022" name="Rectangle 52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42023" name="Rectangle 53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42024" name="Rectangle 54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42025" name="Group 61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2074" name="Rectangle 55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75" name="Rectangle 56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2076" name="Group 60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20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78" name="Rectangle 58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79" name="Rectangle 59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2026" name="Rectangle 62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42027" name="Rectangle 63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42028" name="Rectangle 64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42029" name="Group 71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2068" name="Rectangle 65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69" name="Rectangle 66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2070" name="Group 70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2071" name="Rectangle 67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72" name="Rectangle 68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73" name="Rectangle 69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2030" name="Group 78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2062" name="Rectangle 72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63" name="Rectangle 73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2064" name="Group 77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2065" name="Rectangle 74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66" name="Rectangle 75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67" name="Rectangle 76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2031" name="Group 86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42055" name="Rectangle 79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6" name="Rectangle 80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7" name="Rectangle 81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8" name="Rectangle 82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9" name="Rectangle 83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60" name="Rectangle 84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61" name="Rectangle 85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32" name="Group 94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42048" name="Rectangle 87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49" name="Rectangle 88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0" name="Rectangle 89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1" name="Rectangle 90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2" name="Rectangle 91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3" name="Rectangle 92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4" name="Rectangle 93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33" name="Group 98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42045" name="Rectangle 95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46" name="Rectangle 96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47" name="Rectangle 97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2034" name="Rectangle 99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42035" name="Group 106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42039" name="Rectangle 100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40" name="Rectangle 101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2041" name="Group 105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4204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4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4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2036" name="Rectangle 107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42037" name="Rectangle 108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42038" name="Rectangle 109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114800" y="3962400"/>
            <a:ext cx="451008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The next  electrons go into the 3s orbital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only 3 more...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1654175" y="57150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479550" y="45116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1631950" y="45307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357438" y="41084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2493963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736850" y="41100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2835275" y="40846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063875" y="40925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3216275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1446213" y="35750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V="1">
            <a:off x="1598613" y="35941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4" name="Group 112"/>
          <p:cNvGrpSpPr>
            <a:grpSpLocks/>
          </p:cNvGrpSpPr>
          <p:nvPr/>
        </p:nvGrpSpPr>
        <p:grpSpPr bwMode="auto">
          <a:xfrm>
            <a:off x="381000" y="457200"/>
            <a:ext cx="8216900" cy="5943600"/>
            <a:chOff x="248" y="288"/>
            <a:chExt cx="5176" cy="3744"/>
          </a:xfrm>
        </p:grpSpPr>
        <p:sp>
          <p:nvSpPr>
            <p:cNvPr id="43025" name="Line 16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Rectangle 17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43027" name="Rectangle 18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8" name="Rectangle 19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9" name="Rectangle 20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0" name="Rectangle 21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1" name="Rectangle 22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2" name="Rectangle 23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3" name="Rectangle 24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3034" name="Group 28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3118" name="Rectangle 25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9" name="Rectangle 26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20" name="Rectangle 27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3035" name="Rectangle 29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43036" name="Rectangle 30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43037" name="Rectangle 31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43038" name="Rectangle 32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43039" name="Rectangle 33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43040" name="Rectangle 34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43041" name="Rectangle 35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43042" name="Group 39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3115" name="Rectangle 36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6" name="Rectangle 37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7" name="Rectangle 38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43" name="Group 43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3112" name="Rectangle 40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3" name="Rectangle 41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4" name="Rectangle 42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44" name="Group 47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3109" name="Rectangle 44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0" name="Rectangle 45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1" name="Rectangle 46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45" name="Group 51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3106" name="Rectangle 48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07" name="Rectangle 49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08" name="Rectangle 50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3046" name="Rectangle 52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43047" name="Rectangle 53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43048" name="Rectangle 54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43049" name="Rectangle 55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43050" name="Rectangle 56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43051" name="Group 63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3100" name="Rectangle 57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01" name="Rectangle 58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3102" name="Group 62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3103" name="Rectangle 59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104" name="Rectangle 60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105" name="Rectangle 61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3052" name="Rectangle 64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43053" name="Rectangle 65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43054" name="Rectangle 66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43055" name="Group 73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3094" name="Rectangle 67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95" name="Rectangle 68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3096" name="Group 72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3097" name="Rectangle 69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98" name="Rectangle 70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99" name="Rectangle 71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3056" name="Group 80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3088" name="Rectangle 74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9" name="Rectangle 75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3090" name="Group 79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3091" name="Rectangle 76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92" name="Rectangle 77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93" name="Rectangle 78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3057" name="Group 88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43081" name="Rectangle 81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2" name="Rectangle 82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3" name="Rectangle 83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4" name="Rectangle 84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5" name="Rectangle 85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6" name="Rectangle 86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7" name="Rectangle 87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58" name="Group 96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43074" name="Rectangle 89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5" name="Rectangle 90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6" name="Rectangle 91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7" name="Rectangle 92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8" name="Rectangle 93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9" name="Rectangle 94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0" name="Rectangle 95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59" name="Group 100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43071" name="Rectangle 97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2" name="Rectangle 98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3" name="Rectangle 99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3060" name="Rectangle 101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43061" name="Group 108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43065" name="Rectangle 102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66" name="Rectangle 103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3067" name="Group 107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43068" name="Rectangle 104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69" name="Rectangle 105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7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3062" name="Rectangle 109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43063" name="Rectangle 110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43064" name="Rectangle 111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98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44055" name="Line 2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Rectangle 3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44057" name="Rectangle 4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58" name="Rectangle 5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59" name="Rectangle 6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60" name="Rectangle 7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61" name="Rectangle 8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62" name="Rectangle 9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63" name="Rectangle 10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4064" name="Group 14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4148" name="Rectangle 11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9" name="Rectangle 12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50" name="Rectangle 13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4065" name="Rectangle 15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44066" name="Rectangle 16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44067" name="Rectangle 17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44068" name="Rectangle 18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44069" name="Rectangle 19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44070" name="Rectangle 20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44071" name="Rectangle 21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44072" name="Group 25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4145" name="Rectangle 22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6" name="Rectangle 23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7" name="Rectangle 24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73" name="Group 29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4142" name="Rectangle 26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3" name="Rectangle 27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4" name="Rectangle 28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74" name="Group 33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4139" name="Rectangle 30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0" name="Rectangle 31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1" name="Rectangle 32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75" name="Group 37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4136" name="Rectangle 34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37" name="Rectangle 35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38" name="Rectangle 36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4076" name="Rectangle 38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44077" name="Rectangle 39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44078" name="Rectangle 40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44079" name="Rectangle 41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44080" name="Rectangle 42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44081" name="Group 49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4130" name="Rectangle 43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31" name="Rectangle 44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4132" name="Group 48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4133" name="Rectangle 45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34" name="Rectangle 46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35" name="Rectangle 47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4082" name="Rectangle 50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44083" name="Rectangle 51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44084" name="Rectangle 52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44085" name="Group 59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4124" name="Rectangle 53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25" name="Rectangle 54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4126" name="Group 58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4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28" name="Rectangle 56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29" name="Rectangle 57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4086" name="Group 66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4118" name="Rectangle 60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9" name="Rectangle 61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4120" name="Group 65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4121" name="Rectangle 62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22" name="Rectangle 63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23" name="Rectangle 64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4087" name="Group 74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44111" name="Rectangle 67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2" name="Rectangle 68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3" name="Rectangle 69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4" name="Rectangle 70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5" name="Rectangle 71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6" name="Rectangle 72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7" name="Rectangle 73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88" name="Group 82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44104" name="Rectangle 75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5" name="Rectangle 76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6" name="Rectangle 77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7" name="Rectangle 78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8" name="Rectangle 79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9" name="Rectangle 80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0" name="Rectangle 81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89" name="Group 86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44101" name="Rectangle 83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2" name="Rectangle 84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3" name="Rectangle 85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4090" name="Rectangle 87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44091" name="Group 94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44095" name="Rectangle 88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96" name="Rectangle 89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4097" name="Group 93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44098" name="Rectangle 90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099" name="Rectangle 91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00" name="Rectangle 92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4092" name="Rectangle 95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44093" name="Rectangle 96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44094" name="Rectangle 97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  <p:sp>
        <p:nvSpPr>
          <p:cNvPr id="44035" name="Rectangle 99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0516" name="Rectangle 100"/>
          <p:cNvSpPr>
            <a:spLocks noChangeArrowheads="1"/>
          </p:cNvSpPr>
          <p:nvPr/>
        </p:nvSpPr>
        <p:spPr bwMode="auto">
          <a:xfrm>
            <a:off x="3865563" y="3035300"/>
            <a:ext cx="494665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000"/>
              <a:t>The last three electrons go into the 3p orbitals.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/>
              <a:t>   They each go into separate shapes (Hund’s)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000"/>
              <a:t>3 unpaired electrons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 b="1"/>
              <a:t>       = 1s</a:t>
            </a:r>
            <a:r>
              <a:rPr lang="en-US" sz="3000" b="1" baseline="30000"/>
              <a:t>2</a:t>
            </a:r>
            <a:r>
              <a:rPr lang="en-US" sz="3000" b="1"/>
              <a:t>2s</a:t>
            </a:r>
            <a:r>
              <a:rPr lang="en-US" sz="3000" b="1" baseline="30000"/>
              <a:t>2</a:t>
            </a:r>
            <a:r>
              <a:rPr lang="en-US" sz="3000" b="1"/>
              <a:t>2p</a:t>
            </a:r>
            <a:r>
              <a:rPr lang="en-US" sz="3000" b="1" baseline="30000"/>
              <a:t>6</a:t>
            </a:r>
            <a:r>
              <a:rPr lang="en-US" sz="3000" b="1"/>
              <a:t>3s</a:t>
            </a:r>
            <a:r>
              <a:rPr lang="en-US" sz="3000" b="1" baseline="30000"/>
              <a:t>2</a:t>
            </a:r>
            <a:r>
              <a:rPr lang="en-US" sz="3000" b="1"/>
              <a:t>3p</a:t>
            </a:r>
            <a:r>
              <a:rPr lang="en-US" sz="3000" b="1" baseline="30000"/>
              <a:t>3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44037" name="Line 101"/>
          <p:cNvSpPr>
            <a:spLocks noChangeShapeType="1"/>
          </p:cNvSpPr>
          <p:nvPr/>
        </p:nvSpPr>
        <p:spPr bwMode="auto">
          <a:xfrm>
            <a:off x="2362200" y="3241675"/>
            <a:ext cx="0" cy="3857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102"/>
          <p:cNvSpPr>
            <a:spLocks noChangeShapeType="1"/>
          </p:cNvSpPr>
          <p:nvPr/>
        </p:nvSpPr>
        <p:spPr bwMode="auto">
          <a:xfrm>
            <a:off x="2722563" y="32258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103"/>
          <p:cNvSpPr>
            <a:spLocks noChangeShapeType="1"/>
          </p:cNvSpPr>
          <p:nvPr/>
        </p:nvSpPr>
        <p:spPr bwMode="auto">
          <a:xfrm>
            <a:off x="3074988" y="3241675"/>
            <a:ext cx="0" cy="3857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104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105"/>
          <p:cNvSpPr>
            <a:spLocks noChangeShapeType="1"/>
          </p:cNvSpPr>
          <p:nvPr/>
        </p:nvSpPr>
        <p:spPr bwMode="auto">
          <a:xfrm flipV="1">
            <a:off x="1654175" y="57150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6"/>
          <p:cNvSpPr>
            <a:spLocks noChangeShapeType="1"/>
          </p:cNvSpPr>
          <p:nvPr/>
        </p:nvSpPr>
        <p:spPr bwMode="auto">
          <a:xfrm>
            <a:off x="1479550" y="45116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7"/>
          <p:cNvSpPr>
            <a:spLocks noChangeShapeType="1"/>
          </p:cNvSpPr>
          <p:nvPr/>
        </p:nvSpPr>
        <p:spPr bwMode="auto">
          <a:xfrm flipV="1">
            <a:off x="1631950" y="45307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08"/>
          <p:cNvSpPr>
            <a:spLocks noChangeShapeType="1"/>
          </p:cNvSpPr>
          <p:nvPr/>
        </p:nvSpPr>
        <p:spPr bwMode="auto">
          <a:xfrm>
            <a:off x="2357438" y="41084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09"/>
          <p:cNvSpPr>
            <a:spLocks noChangeShapeType="1"/>
          </p:cNvSpPr>
          <p:nvPr/>
        </p:nvSpPr>
        <p:spPr bwMode="auto">
          <a:xfrm flipV="1">
            <a:off x="2493963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10"/>
          <p:cNvSpPr>
            <a:spLocks noChangeShapeType="1"/>
          </p:cNvSpPr>
          <p:nvPr/>
        </p:nvSpPr>
        <p:spPr bwMode="auto">
          <a:xfrm>
            <a:off x="2736850" y="41100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11"/>
          <p:cNvSpPr>
            <a:spLocks noChangeShapeType="1"/>
          </p:cNvSpPr>
          <p:nvPr/>
        </p:nvSpPr>
        <p:spPr bwMode="auto">
          <a:xfrm flipV="1">
            <a:off x="2847975" y="40973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12"/>
          <p:cNvSpPr>
            <a:spLocks noChangeShapeType="1"/>
          </p:cNvSpPr>
          <p:nvPr/>
        </p:nvSpPr>
        <p:spPr bwMode="auto">
          <a:xfrm>
            <a:off x="3063875" y="40925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13"/>
          <p:cNvSpPr>
            <a:spLocks noChangeShapeType="1"/>
          </p:cNvSpPr>
          <p:nvPr/>
        </p:nvSpPr>
        <p:spPr bwMode="auto">
          <a:xfrm flipV="1">
            <a:off x="3216275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14"/>
          <p:cNvSpPr>
            <a:spLocks noChangeShapeType="1"/>
          </p:cNvSpPr>
          <p:nvPr/>
        </p:nvSpPr>
        <p:spPr bwMode="auto">
          <a:xfrm>
            <a:off x="1446213" y="35750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15"/>
          <p:cNvSpPr>
            <a:spLocks noChangeShapeType="1"/>
          </p:cNvSpPr>
          <p:nvPr/>
        </p:nvSpPr>
        <p:spPr bwMode="auto">
          <a:xfrm flipV="1">
            <a:off x="1598613" y="35941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34" name="Line 118"/>
          <p:cNvSpPr>
            <a:spLocks noChangeShapeType="1"/>
          </p:cNvSpPr>
          <p:nvPr/>
        </p:nvSpPr>
        <p:spPr bwMode="auto">
          <a:xfrm flipH="1" flipV="1">
            <a:off x="3187700" y="3805238"/>
            <a:ext cx="954088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5" name="Text Box 119"/>
          <p:cNvSpPr txBox="1">
            <a:spLocks noChangeArrowheads="1"/>
          </p:cNvSpPr>
          <p:nvPr/>
        </p:nvSpPr>
        <p:spPr bwMode="auto">
          <a:xfrm>
            <a:off x="2465388" y="5500688"/>
            <a:ext cx="1774825" cy="84455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/>
              <a:t>Orbital notation</a:t>
            </a:r>
          </a:p>
        </p:txBody>
      </p:sp>
      <p:sp>
        <p:nvSpPr>
          <p:cNvPr id="60536" name="Line 120"/>
          <p:cNvSpPr>
            <a:spLocks noChangeShapeType="1"/>
          </p:cNvSpPr>
          <p:nvPr/>
        </p:nvSpPr>
        <p:spPr bwMode="auto">
          <a:xfrm flipH="1" flipV="1">
            <a:off x="2916238" y="4703763"/>
            <a:ext cx="344487" cy="795337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6" grpId="0" build="p" autoUpdateAnimBg="0"/>
      <p:bldP spid="60534" grpId="0" animBg="1"/>
      <p:bldP spid="60535" grpId="0" build="allAtOnce" animBg="1"/>
      <p:bldP spid="605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 internet program about electron configurations is:</a:t>
            </a:r>
          </a:p>
          <a:p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		</a:t>
            </a:r>
            <a:r>
              <a:rPr lang="en-US" smtClean="0">
                <a:hlinkClick r:id="rId2"/>
              </a:rPr>
              <a:t>Electron Configurations</a:t>
            </a: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	(Just click on the above link)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noFill/>
        </p:spPr>
        <p:txBody>
          <a:bodyPr/>
          <a:lstStyle/>
          <a:p>
            <a:r>
              <a:rPr lang="en-US" smtClean="0"/>
              <a:t>Ernest Rutherford’s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5334000" cy="5257800"/>
          </a:xfrm>
          <a:noFill/>
        </p:spPr>
        <p:txBody>
          <a:bodyPr/>
          <a:lstStyle/>
          <a:p>
            <a:r>
              <a:rPr lang="en-US" sz="2800" smtClean="0"/>
              <a:t>Discovered dense positive piece at the center of the atom- </a:t>
            </a:r>
            <a:r>
              <a:rPr lang="en-US" sz="2800" smtClean="0">
                <a:solidFill>
                  <a:srgbClr val="FFFF00"/>
                </a:solidFill>
              </a:rPr>
              <a:t>“nucleus”</a:t>
            </a:r>
          </a:p>
          <a:p>
            <a:r>
              <a:rPr lang="en-US" sz="2800" smtClean="0"/>
              <a:t>Electrons would surround and move around it, like planets around the sun</a:t>
            </a:r>
          </a:p>
          <a:p>
            <a:r>
              <a:rPr lang="en-US" sz="2800" smtClean="0"/>
              <a:t>Atom is mostly empty space</a:t>
            </a:r>
          </a:p>
          <a:p>
            <a:r>
              <a:rPr lang="en-US" sz="2800" smtClean="0"/>
              <a:t>It did not explain the </a:t>
            </a:r>
            <a:r>
              <a:rPr lang="en-US" sz="2800" i="1" smtClean="0"/>
              <a:t>chemical properties</a:t>
            </a:r>
            <a:r>
              <a:rPr lang="en-US" sz="2800" smtClean="0"/>
              <a:t> of the elements – a better description of the </a:t>
            </a:r>
            <a:r>
              <a:rPr lang="en-US" sz="2800" smtClean="0">
                <a:solidFill>
                  <a:srgbClr val="FFFF00"/>
                </a:solidFill>
              </a:rPr>
              <a:t>electron behavior</a:t>
            </a:r>
            <a:r>
              <a:rPr lang="en-US" sz="2800" smtClean="0"/>
              <a:t> was needed</a:t>
            </a:r>
          </a:p>
          <a:p>
            <a:endParaRPr lang="en-US" sz="2600" b="1" smtClean="0"/>
          </a:p>
        </p:txBody>
      </p:sp>
      <p:pic>
        <p:nvPicPr>
          <p:cNvPr id="10248" name="Picture 8" descr="Ato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514600"/>
            <a:ext cx="2638425" cy="26273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1025"/>
            <a:ext cx="7772400" cy="762000"/>
          </a:xfrm>
          <a:noFill/>
        </p:spPr>
        <p:txBody>
          <a:bodyPr/>
          <a:lstStyle/>
          <a:p>
            <a:r>
              <a:rPr lang="en-US" smtClean="0"/>
              <a:t>Orbitals fill in an order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292225"/>
            <a:ext cx="8181975" cy="51085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smtClean="0"/>
              <a:t>Lowest energy to higher energy.</a:t>
            </a:r>
          </a:p>
          <a:p>
            <a:pPr>
              <a:lnSpc>
                <a:spcPct val="90000"/>
              </a:lnSpc>
            </a:pPr>
            <a:r>
              <a:rPr lang="en-US" sz="4000" smtClean="0"/>
              <a:t>Adding electrons can change the energy of the orbital.  </a:t>
            </a:r>
            <a:r>
              <a:rPr lang="en-US" sz="4000" u="sng" smtClean="0"/>
              <a:t>Full orbitals</a:t>
            </a:r>
            <a:r>
              <a:rPr lang="en-US" sz="4000" smtClean="0"/>
              <a:t> are the absolute best situation.</a:t>
            </a:r>
          </a:p>
          <a:p>
            <a:pPr>
              <a:lnSpc>
                <a:spcPct val="90000"/>
              </a:lnSpc>
            </a:pPr>
            <a:r>
              <a:rPr lang="en-US" sz="4000" smtClean="0"/>
              <a:t>However,</a:t>
            </a:r>
            <a:r>
              <a:rPr lang="en-US" sz="4000" b="1" smtClean="0"/>
              <a:t> </a:t>
            </a:r>
            <a:r>
              <a:rPr lang="en-US" sz="4000" b="1" u="sng" smtClean="0"/>
              <a:t>half filled</a:t>
            </a:r>
            <a:r>
              <a:rPr lang="en-US" sz="4000" smtClean="0"/>
              <a:t> orbitals have a lower energy, and are next best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4000" smtClean="0"/>
              <a:t>Makes them more stable.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4000" smtClean="0"/>
              <a:t>Changes the filling order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0700"/>
            <a:ext cx="7772400" cy="1311275"/>
          </a:xfrm>
          <a:noFill/>
        </p:spPr>
        <p:txBody>
          <a:bodyPr/>
          <a:lstStyle/>
          <a:p>
            <a:r>
              <a:rPr lang="en-US" sz="4000" smtClean="0"/>
              <a:t>Write the electron configurations for these elements: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648200"/>
          </a:xfrm>
          <a:noFill/>
        </p:spPr>
        <p:txBody>
          <a:bodyPr/>
          <a:lstStyle/>
          <a:p>
            <a:r>
              <a:rPr lang="en-US" smtClean="0"/>
              <a:t>Titanium - 22 electrons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1s</a:t>
            </a:r>
            <a:r>
              <a:rPr lang="en-US" sz="4100" baseline="30000" smtClean="0"/>
              <a:t>2</a:t>
            </a:r>
            <a:r>
              <a:rPr lang="en-US" smtClean="0"/>
              <a:t>2s</a:t>
            </a:r>
            <a:r>
              <a:rPr lang="en-US" sz="4100" baseline="30000" smtClean="0"/>
              <a:t>2</a:t>
            </a:r>
            <a:r>
              <a:rPr lang="en-US" smtClean="0"/>
              <a:t>2p</a:t>
            </a:r>
            <a:r>
              <a:rPr lang="en-US" sz="4100" baseline="30000" smtClean="0"/>
              <a:t>6</a:t>
            </a:r>
            <a:r>
              <a:rPr lang="en-US" smtClean="0"/>
              <a:t>3s</a:t>
            </a:r>
            <a:r>
              <a:rPr lang="en-US" sz="4100" baseline="30000" smtClean="0"/>
              <a:t>2</a:t>
            </a:r>
            <a:r>
              <a:rPr lang="en-US" smtClean="0"/>
              <a:t>3p</a:t>
            </a:r>
            <a:r>
              <a:rPr lang="en-US" sz="4100" baseline="30000" smtClean="0"/>
              <a:t>6</a:t>
            </a:r>
            <a:r>
              <a:rPr lang="en-US" smtClean="0"/>
              <a:t>4s</a:t>
            </a:r>
            <a:r>
              <a:rPr lang="en-US" sz="4100" baseline="30000" smtClean="0"/>
              <a:t>2</a:t>
            </a:r>
            <a:r>
              <a:rPr lang="en-US" smtClean="0"/>
              <a:t>3d</a:t>
            </a:r>
            <a:r>
              <a:rPr lang="en-US" sz="4100" baseline="30000" smtClean="0"/>
              <a:t>2</a:t>
            </a:r>
          </a:p>
          <a:p>
            <a:r>
              <a:rPr lang="en-US" smtClean="0"/>
              <a:t>Vanadium - 23 electrons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1s</a:t>
            </a:r>
            <a:r>
              <a:rPr lang="en-US" sz="4100" baseline="30000" smtClean="0"/>
              <a:t>2</a:t>
            </a:r>
            <a:r>
              <a:rPr lang="en-US" smtClean="0"/>
              <a:t>2s</a:t>
            </a:r>
            <a:r>
              <a:rPr lang="en-US" sz="4100" baseline="30000" smtClean="0"/>
              <a:t>2</a:t>
            </a:r>
            <a:r>
              <a:rPr lang="en-US" smtClean="0"/>
              <a:t>2p</a:t>
            </a:r>
            <a:r>
              <a:rPr lang="en-US" sz="4100" baseline="30000" smtClean="0"/>
              <a:t>6</a:t>
            </a:r>
            <a:r>
              <a:rPr lang="en-US" smtClean="0"/>
              <a:t>3s</a:t>
            </a:r>
            <a:r>
              <a:rPr lang="en-US" sz="4100" baseline="30000" smtClean="0"/>
              <a:t>2</a:t>
            </a:r>
            <a:r>
              <a:rPr lang="en-US" smtClean="0"/>
              <a:t>3p</a:t>
            </a:r>
            <a:r>
              <a:rPr lang="en-US" sz="4100" baseline="30000" smtClean="0"/>
              <a:t>6</a:t>
            </a:r>
            <a:r>
              <a:rPr lang="en-US" smtClean="0"/>
              <a:t>4s</a:t>
            </a:r>
            <a:r>
              <a:rPr lang="en-US" sz="4100" baseline="30000" smtClean="0"/>
              <a:t>2</a:t>
            </a:r>
            <a:r>
              <a:rPr lang="en-US" smtClean="0"/>
              <a:t>3d</a:t>
            </a:r>
            <a:r>
              <a:rPr lang="en-US" sz="4100" baseline="30000" smtClean="0"/>
              <a:t>3</a:t>
            </a:r>
          </a:p>
          <a:p>
            <a:r>
              <a:rPr lang="en-US" smtClean="0"/>
              <a:t>Chromium - 24 electrons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1s</a:t>
            </a:r>
            <a:r>
              <a:rPr lang="en-US" sz="4100" baseline="30000" smtClean="0"/>
              <a:t>2</a:t>
            </a:r>
            <a:r>
              <a:rPr lang="en-US" smtClean="0"/>
              <a:t>2s</a:t>
            </a:r>
            <a:r>
              <a:rPr lang="en-US" sz="4100" baseline="30000" smtClean="0"/>
              <a:t>2</a:t>
            </a:r>
            <a:r>
              <a:rPr lang="en-US" smtClean="0"/>
              <a:t>2p</a:t>
            </a:r>
            <a:r>
              <a:rPr lang="en-US" sz="4100" baseline="30000" smtClean="0"/>
              <a:t>6</a:t>
            </a:r>
            <a:r>
              <a:rPr lang="en-US" smtClean="0"/>
              <a:t>3s</a:t>
            </a:r>
            <a:r>
              <a:rPr lang="en-US" sz="4100" baseline="30000" smtClean="0"/>
              <a:t>2</a:t>
            </a:r>
            <a:r>
              <a:rPr lang="en-US" smtClean="0"/>
              <a:t>3p</a:t>
            </a:r>
            <a:r>
              <a:rPr lang="en-US" sz="4100" baseline="30000" smtClean="0"/>
              <a:t>6</a:t>
            </a:r>
            <a:r>
              <a:rPr lang="en-US" smtClean="0"/>
              <a:t>4s</a:t>
            </a:r>
            <a:r>
              <a:rPr lang="en-US" sz="4100" baseline="30000" smtClean="0"/>
              <a:t>2</a:t>
            </a:r>
            <a:r>
              <a:rPr lang="en-US" smtClean="0"/>
              <a:t>3d</a:t>
            </a:r>
            <a:r>
              <a:rPr lang="en-US" sz="4100" baseline="30000" smtClean="0"/>
              <a:t>4  </a:t>
            </a:r>
            <a:r>
              <a:rPr lang="en-US" sz="3200" b="1" smtClean="0"/>
              <a:t>(expected)</a:t>
            </a:r>
            <a:endParaRPr lang="en-US" sz="4100" b="1" baseline="30000" smtClean="0"/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mtClean="0">
                <a:solidFill>
                  <a:srgbClr val="FFFF00"/>
                </a:solidFill>
              </a:rPr>
              <a:t>But this is not what happens!!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609600"/>
            <a:ext cx="7772400" cy="762000"/>
          </a:xfrm>
          <a:noFill/>
        </p:spPr>
        <p:txBody>
          <a:bodyPr/>
          <a:lstStyle/>
          <a:p>
            <a:r>
              <a:rPr lang="en-US" smtClean="0"/>
              <a:t>Chromium is actually: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524000"/>
            <a:ext cx="8248650" cy="4876800"/>
          </a:xfrm>
          <a:noFill/>
        </p:spPr>
        <p:txBody>
          <a:bodyPr/>
          <a:lstStyle/>
          <a:p>
            <a:r>
              <a:rPr lang="en-US" sz="4000" smtClean="0"/>
              <a:t>1s</a:t>
            </a:r>
            <a:r>
              <a:rPr lang="en-US" sz="4000" baseline="30000" smtClean="0"/>
              <a:t>2</a:t>
            </a:r>
            <a:r>
              <a:rPr lang="en-US" sz="4000" smtClean="0"/>
              <a:t>2s</a:t>
            </a:r>
            <a:r>
              <a:rPr lang="en-US" sz="4000" baseline="30000" smtClean="0"/>
              <a:t>2</a:t>
            </a:r>
            <a:r>
              <a:rPr lang="en-US" sz="4000" smtClean="0"/>
              <a:t>2p</a:t>
            </a:r>
            <a:r>
              <a:rPr lang="en-US" sz="4000" baseline="30000" smtClean="0"/>
              <a:t>6</a:t>
            </a:r>
            <a:r>
              <a:rPr lang="en-US" sz="4000" smtClean="0"/>
              <a:t>3s</a:t>
            </a:r>
            <a:r>
              <a:rPr lang="en-US" sz="4000" baseline="30000" smtClean="0"/>
              <a:t>2</a:t>
            </a:r>
            <a:r>
              <a:rPr lang="en-US" sz="4000" smtClean="0"/>
              <a:t>3p</a:t>
            </a:r>
            <a:r>
              <a:rPr lang="en-US" sz="4000" baseline="30000" smtClean="0"/>
              <a:t>6</a:t>
            </a:r>
            <a:r>
              <a:rPr lang="en-US" sz="4000" smtClean="0"/>
              <a:t>4s</a:t>
            </a:r>
            <a:r>
              <a:rPr lang="en-US" sz="4000" baseline="30000" smtClean="0"/>
              <a:t>1</a:t>
            </a:r>
            <a:r>
              <a:rPr lang="en-US" sz="4000" smtClean="0"/>
              <a:t>3d</a:t>
            </a:r>
            <a:r>
              <a:rPr lang="en-US" sz="4000" baseline="30000" smtClean="0"/>
              <a:t>5</a:t>
            </a:r>
          </a:p>
          <a:p>
            <a:r>
              <a:rPr lang="en-US" sz="4000" smtClean="0"/>
              <a:t>Why?</a:t>
            </a:r>
          </a:p>
          <a:p>
            <a:r>
              <a:rPr lang="en-US" sz="4000" smtClean="0"/>
              <a:t>This gives us two </a:t>
            </a:r>
            <a:r>
              <a:rPr lang="en-US" sz="4000" smtClean="0">
                <a:solidFill>
                  <a:schemeClr val="tx2"/>
                </a:solidFill>
              </a:rPr>
              <a:t>half filled orbitals</a:t>
            </a:r>
            <a:r>
              <a:rPr lang="en-US" sz="4000" smtClean="0"/>
              <a:t> </a:t>
            </a:r>
            <a:r>
              <a:rPr lang="en-US" sz="3600" smtClean="0"/>
              <a:t>(the others are all still full)</a:t>
            </a:r>
          </a:p>
          <a:p>
            <a:r>
              <a:rPr lang="en-US" sz="4000" smtClean="0"/>
              <a:t>Half full is slightly lower in energy.</a:t>
            </a:r>
          </a:p>
          <a:p>
            <a:r>
              <a:rPr lang="en-US" sz="4000" smtClean="0"/>
              <a:t>The same principal applies to copper.</a:t>
            </a:r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4651375" y="2219325"/>
            <a:ext cx="1479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 flipH="1" flipV="1">
            <a:off x="5567363" y="2332038"/>
            <a:ext cx="376237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  <p:bldP spid="84998" grpId="0" animBg="1"/>
      <p:bldP spid="8499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431925"/>
          </a:xfrm>
          <a:noFill/>
        </p:spPr>
        <p:txBody>
          <a:bodyPr/>
          <a:lstStyle/>
          <a:p>
            <a:r>
              <a:rPr lang="en-US" smtClean="0"/>
              <a:t>Copper’s electron configuration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010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Copper has 29 electrons so we expect:   1s</a:t>
            </a:r>
            <a:r>
              <a:rPr lang="en-US" sz="3600" baseline="30000" smtClean="0"/>
              <a:t>2</a:t>
            </a:r>
            <a:r>
              <a:rPr lang="en-US" sz="3600" smtClean="0"/>
              <a:t>2s</a:t>
            </a:r>
            <a:r>
              <a:rPr lang="en-US" sz="3600" baseline="30000" smtClean="0"/>
              <a:t>2</a:t>
            </a:r>
            <a:r>
              <a:rPr lang="en-US" sz="3600" smtClean="0"/>
              <a:t>2p</a:t>
            </a:r>
            <a:r>
              <a:rPr lang="en-US" sz="3600" baseline="30000" smtClean="0"/>
              <a:t>6</a:t>
            </a:r>
            <a:r>
              <a:rPr lang="en-US" sz="3600" smtClean="0"/>
              <a:t>3s</a:t>
            </a:r>
            <a:r>
              <a:rPr lang="en-US" sz="3600" baseline="30000" smtClean="0"/>
              <a:t>2</a:t>
            </a:r>
            <a:r>
              <a:rPr lang="en-US" sz="3600" smtClean="0"/>
              <a:t>3p</a:t>
            </a:r>
            <a:r>
              <a:rPr lang="en-US" sz="3600" baseline="30000" smtClean="0"/>
              <a:t>6</a:t>
            </a:r>
            <a:r>
              <a:rPr lang="en-US" sz="3600" smtClean="0"/>
              <a:t>4s</a:t>
            </a:r>
            <a:r>
              <a:rPr lang="en-US" sz="3600" baseline="30000" smtClean="0"/>
              <a:t>2</a:t>
            </a:r>
            <a:r>
              <a:rPr lang="en-US" sz="3600" smtClean="0"/>
              <a:t>3d</a:t>
            </a:r>
            <a:r>
              <a:rPr lang="en-US" sz="3600" baseline="30000" smtClean="0"/>
              <a:t>9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But the </a:t>
            </a:r>
            <a:r>
              <a:rPr lang="en-US" sz="3600" i="1" smtClean="0"/>
              <a:t>actual configuration</a:t>
            </a:r>
            <a:r>
              <a:rPr lang="en-US" sz="3600" smtClean="0"/>
              <a:t> is: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1s</a:t>
            </a:r>
            <a:r>
              <a:rPr lang="en-US" sz="3600" baseline="30000" smtClean="0"/>
              <a:t>2</a:t>
            </a:r>
            <a:r>
              <a:rPr lang="en-US" sz="3600" smtClean="0"/>
              <a:t>2s</a:t>
            </a:r>
            <a:r>
              <a:rPr lang="en-US" sz="3600" baseline="30000" smtClean="0"/>
              <a:t>2</a:t>
            </a:r>
            <a:r>
              <a:rPr lang="en-US" sz="3600" smtClean="0"/>
              <a:t>2p</a:t>
            </a:r>
            <a:r>
              <a:rPr lang="en-US" sz="3600" baseline="30000" smtClean="0"/>
              <a:t>6</a:t>
            </a:r>
            <a:r>
              <a:rPr lang="en-US" sz="3600" smtClean="0"/>
              <a:t>3s</a:t>
            </a:r>
            <a:r>
              <a:rPr lang="en-US" sz="3600" baseline="30000" smtClean="0"/>
              <a:t>2</a:t>
            </a:r>
            <a:r>
              <a:rPr lang="en-US" sz="3600" smtClean="0"/>
              <a:t>3p</a:t>
            </a:r>
            <a:r>
              <a:rPr lang="en-US" sz="3600" baseline="30000" smtClean="0"/>
              <a:t>6</a:t>
            </a:r>
            <a:r>
              <a:rPr lang="en-US" sz="3600" smtClean="0"/>
              <a:t>4s</a:t>
            </a:r>
            <a:r>
              <a:rPr lang="en-US" sz="3600" baseline="30000" smtClean="0"/>
              <a:t>1</a:t>
            </a:r>
            <a:r>
              <a:rPr lang="en-US" sz="3600" smtClean="0"/>
              <a:t>3d</a:t>
            </a:r>
            <a:r>
              <a:rPr lang="en-US" sz="3600" baseline="30000" smtClean="0"/>
              <a:t>10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This change gives one more filled orbital and one that is half filled.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Remember these exceptions: </a:t>
            </a:r>
            <a:r>
              <a:rPr lang="en-US" sz="4400" b="1" smtClean="0">
                <a:solidFill>
                  <a:schemeClr val="tx2"/>
                </a:solidFill>
              </a:rPr>
              <a:t>d</a:t>
            </a:r>
            <a:r>
              <a:rPr lang="en-US" sz="4400" b="1" baseline="30000" smtClean="0">
                <a:solidFill>
                  <a:schemeClr val="tx2"/>
                </a:solidFill>
              </a:rPr>
              <a:t>4</a:t>
            </a:r>
            <a:r>
              <a:rPr lang="en-US" sz="4400" b="1" smtClean="0"/>
              <a:t>, </a:t>
            </a:r>
            <a:r>
              <a:rPr lang="en-US" sz="4400" b="1" smtClean="0">
                <a:solidFill>
                  <a:schemeClr val="tx2"/>
                </a:solidFill>
              </a:rPr>
              <a:t>d</a:t>
            </a:r>
            <a:r>
              <a:rPr lang="en-US" sz="4400" b="1" baseline="30000" smtClean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4208463" y="4168775"/>
            <a:ext cx="1519237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5" autoUpdateAnimBg="0"/>
      <p:bldP spid="870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30250"/>
            <a:ext cx="7772400" cy="641350"/>
          </a:xfrm>
        </p:spPr>
        <p:txBody>
          <a:bodyPr/>
          <a:lstStyle/>
          <a:p>
            <a:r>
              <a:rPr lang="en-US" sz="3600" smtClean="0"/>
              <a:t>Irregular configurations of Cr and Cu</a:t>
            </a:r>
          </a:p>
        </p:txBody>
      </p:sp>
      <p:pic>
        <p:nvPicPr>
          <p:cNvPr id="50179" name="Picture 3" descr="Cr_and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3325"/>
            <a:ext cx="913288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511175" y="1630363"/>
            <a:ext cx="5549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/>
              <a:t>Chromium steals a 4s electron to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FF00"/>
                </a:solidFill>
              </a:rPr>
              <a:t>make </a:t>
            </a:r>
            <a:r>
              <a:rPr lang="en-US" sz="2400" b="1"/>
              <a:t>its 3d sublevel </a:t>
            </a:r>
            <a:r>
              <a:rPr lang="en-US" sz="2400" b="1">
                <a:solidFill>
                  <a:srgbClr val="FFFF00"/>
                </a:solidFill>
              </a:rPr>
              <a:t>HALF FULL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4352925" y="2560638"/>
            <a:ext cx="4198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/>
              <a:t>Copper steals a 4s electron to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FF00"/>
                </a:solidFill>
              </a:rPr>
              <a:t>FILL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/>
              <a:t>its 3d sublevel</a:t>
            </a:r>
          </a:p>
        </p:txBody>
      </p:sp>
      <p:sp>
        <p:nvSpPr>
          <p:cNvPr id="238598" name="Line 6"/>
          <p:cNvSpPr>
            <a:spLocks noChangeShapeType="1"/>
          </p:cNvSpPr>
          <p:nvPr/>
        </p:nvSpPr>
        <p:spPr bwMode="auto">
          <a:xfrm flipH="1">
            <a:off x="2770188" y="2435225"/>
            <a:ext cx="1457325" cy="24034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5086350" y="3346450"/>
            <a:ext cx="166688" cy="14938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2540000" y="4976813"/>
            <a:ext cx="538163" cy="75247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5056188" y="4989513"/>
            <a:ext cx="525462" cy="73977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 autoUpdateAnimBg="0"/>
      <p:bldP spid="238597" grpId="0" autoUpdateAnimBg="0"/>
      <p:bldP spid="238598" grpId="0" animBg="1"/>
      <p:bldP spid="238599" grpId="0" animBg="1"/>
      <p:bldP spid="238600" grpId="0" animBg="1"/>
      <p:bldP spid="23860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9415"/>
            <a:ext cx="7772400" cy="1939635"/>
          </a:xfrm>
        </p:spPr>
        <p:txBody>
          <a:bodyPr/>
          <a:lstStyle/>
          <a:p>
            <a:r>
              <a:rPr lang="en-US" sz="4000" dirty="0" smtClean="0"/>
              <a:t>Section 5.3</a:t>
            </a:r>
            <a:br>
              <a:rPr lang="en-US" sz="4000" dirty="0" smtClean="0"/>
            </a:br>
            <a:r>
              <a:rPr lang="en-US" sz="4000" dirty="0" smtClean="0"/>
              <a:t>Physics and the Quantum Mechanical Model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5913"/>
            <a:ext cx="7772400" cy="4847422"/>
          </a:xfrm>
        </p:spPr>
        <p:txBody>
          <a:bodyPr/>
          <a:lstStyle/>
          <a:p>
            <a:r>
              <a:rPr lang="en-US" sz="2800" dirty="0" smtClean="0"/>
              <a:t>OBJECTIVES: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Describe</a:t>
            </a:r>
            <a:r>
              <a:rPr lang="en-US" sz="2400" dirty="0" smtClean="0"/>
              <a:t> the relationship between the wavelength and frequency of light.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Identify</a:t>
            </a:r>
            <a:r>
              <a:rPr lang="en-US" sz="2400" dirty="0" smtClean="0"/>
              <a:t> the source of atomic emission spectra.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Explain</a:t>
            </a:r>
            <a:r>
              <a:rPr lang="en-US" sz="2400" dirty="0" smtClean="0"/>
              <a:t> how the frequencies of emitted light are related to changes in electron energies.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Distinguish</a:t>
            </a:r>
            <a:r>
              <a:rPr lang="en-US" sz="2400" dirty="0" smtClean="0"/>
              <a:t> between quantum mechanics and classical mechanics</a:t>
            </a:r>
            <a:r>
              <a:rPr lang="en-US" sz="2800" dirty="0" smtClean="0"/>
              <a:t>.</a:t>
            </a:r>
            <a:endParaRPr lang="en-US" sz="2800" u="sng" dirty="0" smtClean="0"/>
          </a:p>
          <a:p>
            <a:pPr marL="457200" lvl="1" indent="0">
              <a:buNone/>
            </a:pPr>
            <a:endParaRPr lang="en-US" sz="2800" u="sng" dirty="0" smtClean="0"/>
          </a:p>
          <a:p>
            <a:pPr lvl="1">
              <a:buFontTx/>
              <a:buChar char="•"/>
            </a:pPr>
            <a:endParaRPr lang="en-US" sz="2800" u="sng" dirty="0" smtClean="0"/>
          </a:p>
          <a:p>
            <a:pPr lvl="1">
              <a:buFontTx/>
              <a:buChar char="•"/>
            </a:pPr>
            <a:endParaRPr lang="en-US" sz="2800" u="sng" dirty="0" smtClean="0"/>
          </a:p>
        </p:txBody>
      </p:sp>
      <p:sp>
        <p:nvSpPr>
          <p:cNvPr id="2" name="SMARTInkAnnotation17"/>
          <p:cNvSpPr/>
          <p:nvPr/>
        </p:nvSpPr>
        <p:spPr bwMode="auto">
          <a:xfrm>
            <a:off x="5562765" y="2229584"/>
            <a:ext cx="179311" cy="17430"/>
          </a:xfrm>
          <a:custGeom>
            <a:avLst/>
            <a:gdLst/>
            <a:ahLst/>
            <a:cxnLst/>
            <a:rect l="0" t="0" r="0" b="0"/>
            <a:pathLst>
              <a:path w="179311" h="17430">
                <a:moveTo>
                  <a:pt x="0" y="17429"/>
                </a:moveTo>
                <a:lnTo>
                  <a:pt x="41636" y="17429"/>
                </a:lnTo>
                <a:lnTo>
                  <a:pt x="54869" y="16461"/>
                </a:lnTo>
                <a:lnTo>
                  <a:pt x="64659" y="14847"/>
                </a:lnTo>
                <a:lnTo>
                  <a:pt x="72155" y="12803"/>
                </a:lnTo>
                <a:lnTo>
                  <a:pt x="78120" y="12408"/>
                </a:lnTo>
                <a:lnTo>
                  <a:pt x="83065" y="13114"/>
                </a:lnTo>
                <a:lnTo>
                  <a:pt x="87329" y="14552"/>
                </a:lnTo>
                <a:lnTo>
                  <a:pt x="92110" y="14543"/>
                </a:lnTo>
                <a:lnTo>
                  <a:pt x="97232" y="13568"/>
                </a:lnTo>
                <a:lnTo>
                  <a:pt x="110117" y="9674"/>
                </a:lnTo>
                <a:lnTo>
                  <a:pt x="112142" y="8385"/>
                </a:lnTo>
                <a:lnTo>
                  <a:pt x="114461" y="6559"/>
                </a:lnTo>
                <a:lnTo>
                  <a:pt x="116975" y="4372"/>
                </a:lnTo>
                <a:lnTo>
                  <a:pt x="119619" y="3883"/>
                </a:lnTo>
                <a:lnTo>
                  <a:pt x="122350" y="4525"/>
                </a:lnTo>
                <a:lnTo>
                  <a:pt x="138317" y="12513"/>
                </a:lnTo>
                <a:lnTo>
                  <a:pt x="142562" y="13184"/>
                </a:lnTo>
                <a:lnTo>
                  <a:pt x="146360" y="12662"/>
                </a:lnTo>
                <a:lnTo>
                  <a:pt x="149860" y="11346"/>
                </a:lnTo>
                <a:lnTo>
                  <a:pt x="152193" y="11438"/>
                </a:lnTo>
                <a:lnTo>
                  <a:pt x="153749" y="12467"/>
                </a:lnTo>
                <a:lnTo>
                  <a:pt x="154787" y="14121"/>
                </a:lnTo>
                <a:lnTo>
                  <a:pt x="156446" y="13287"/>
                </a:lnTo>
                <a:lnTo>
                  <a:pt x="158521" y="10795"/>
                </a:lnTo>
                <a:lnTo>
                  <a:pt x="160872" y="7196"/>
                </a:lnTo>
                <a:lnTo>
                  <a:pt x="162440" y="5766"/>
                </a:lnTo>
                <a:lnTo>
                  <a:pt x="163485" y="5781"/>
                </a:lnTo>
                <a:lnTo>
                  <a:pt x="165163" y="8135"/>
                </a:lnTo>
                <a:lnTo>
                  <a:pt x="170080" y="8543"/>
                </a:lnTo>
                <a:lnTo>
                  <a:pt x="171483" y="9568"/>
                </a:lnTo>
                <a:lnTo>
                  <a:pt x="172419" y="11221"/>
                </a:lnTo>
                <a:lnTo>
                  <a:pt x="173043" y="13290"/>
                </a:lnTo>
                <a:lnTo>
                  <a:pt x="173458" y="13702"/>
                </a:lnTo>
                <a:lnTo>
                  <a:pt x="173736" y="13007"/>
                </a:lnTo>
                <a:lnTo>
                  <a:pt x="173920" y="11576"/>
                </a:lnTo>
                <a:lnTo>
                  <a:pt x="174043" y="11591"/>
                </a:lnTo>
                <a:lnTo>
                  <a:pt x="174126" y="12569"/>
                </a:lnTo>
                <a:lnTo>
                  <a:pt x="174181" y="14189"/>
                </a:lnTo>
                <a:lnTo>
                  <a:pt x="174217" y="14301"/>
                </a:lnTo>
                <a:lnTo>
                  <a:pt x="174241" y="13407"/>
                </a:lnTo>
                <a:lnTo>
                  <a:pt x="174288" y="3877"/>
                </a:lnTo>
                <a:lnTo>
                  <a:pt x="174290" y="13687"/>
                </a:lnTo>
                <a:lnTo>
                  <a:pt x="174290" y="11570"/>
                </a:lnTo>
                <a:lnTo>
                  <a:pt x="174290" y="14300"/>
                </a:lnTo>
                <a:lnTo>
                  <a:pt x="174290" y="3877"/>
                </a:lnTo>
                <a:lnTo>
                  <a:pt x="174290" y="13687"/>
                </a:lnTo>
                <a:lnTo>
                  <a:pt x="174290" y="3861"/>
                </a:lnTo>
                <a:lnTo>
                  <a:pt x="174290" y="5912"/>
                </a:lnTo>
                <a:lnTo>
                  <a:pt x="174290" y="3140"/>
                </a:lnTo>
                <a:lnTo>
                  <a:pt x="174290" y="7789"/>
                </a:lnTo>
                <a:lnTo>
                  <a:pt x="175258" y="8098"/>
                </a:lnTo>
                <a:lnTo>
                  <a:pt x="178916" y="8440"/>
                </a:lnTo>
                <a:lnTo>
                  <a:pt x="179310" y="9500"/>
                </a:lnTo>
                <a:lnTo>
                  <a:pt x="178605" y="11175"/>
                </a:lnTo>
                <a:lnTo>
                  <a:pt x="177167" y="13260"/>
                </a:lnTo>
                <a:lnTo>
                  <a:pt x="176208" y="13681"/>
                </a:lnTo>
                <a:lnTo>
                  <a:pt x="175568" y="12994"/>
                </a:lnTo>
                <a:lnTo>
                  <a:pt x="174542" y="9560"/>
                </a:lnTo>
                <a:lnTo>
                  <a:pt x="174458" y="8310"/>
                </a:lnTo>
                <a:lnTo>
                  <a:pt x="174364" y="4339"/>
                </a:lnTo>
                <a:lnTo>
                  <a:pt x="174340" y="3861"/>
                </a:lnTo>
                <a:lnTo>
                  <a:pt x="174323" y="4510"/>
                </a:lnTo>
                <a:lnTo>
                  <a:pt x="174290" y="13687"/>
                </a:lnTo>
                <a:lnTo>
                  <a:pt x="174290" y="11570"/>
                </a:lnTo>
                <a:lnTo>
                  <a:pt x="174290" y="11586"/>
                </a:lnTo>
                <a:lnTo>
                  <a:pt x="174290" y="14300"/>
                </a:lnTo>
                <a:lnTo>
                  <a:pt x="174290" y="3877"/>
                </a:lnTo>
                <a:lnTo>
                  <a:pt x="174290" y="13268"/>
                </a:lnTo>
                <a:lnTo>
                  <a:pt x="175258" y="13687"/>
                </a:lnTo>
                <a:lnTo>
                  <a:pt x="176871" y="12998"/>
                </a:lnTo>
                <a:lnTo>
                  <a:pt x="178916" y="11570"/>
                </a:lnTo>
                <a:lnTo>
                  <a:pt x="179310" y="11586"/>
                </a:lnTo>
                <a:lnTo>
                  <a:pt x="178605" y="12566"/>
                </a:lnTo>
                <a:lnTo>
                  <a:pt x="177167" y="14187"/>
                </a:lnTo>
                <a:lnTo>
                  <a:pt x="176208" y="14300"/>
                </a:lnTo>
                <a:lnTo>
                  <a:pt x="175568" y="13406"/>
                </a:lnTo>
                <a:lnTo>
                  <a:pt x="174542" y="9641"/>
                </a:lnTo>
                <a:lnTo>
                  <a:pt x="174458" y="8364"/>
                </a:lnTo>
                <a:lnTo>
                  <a:pt x="174364" y="4363"/>
                </a:lnTo>
                <a:lnTo>
                  <a:pt x="174340" y="3877"/>
                </a:lnTo>
                <a:lnTo>
                  <a:pt x="174323" y="4521"/>
                </a:lnTo>
                <a:lnTo>
                  <a:pt x="174290" y="13687"/>
                </a:lnTo>
                <a:lnTo>
                  <a:pt x="174290" y="3861"/>
                </a:lnTo>
                <a:lnTo>
                  <a:pt x="174290" y="13687"/>
                </a:lnTo>
                <a:lnTo>
                  <a:pt x="174290" y="11570"/>
                </a:lnTo>
                <a:lnTo>
                  <a:pt x="174290" y="14300"/>
                </a:lnTo>
                <a:lnTo>
                  <a:pt x="17429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449263"/>
            <a:ext cx="7772400" cy="762000"/>
          </a:xfrm>
          <a:noFill/>
        </p:spPr>
        <p:txBody>
          <a:bodyPr/>
          <a:lstStyle/>
          <a:p>
            <a:r>
              <a:rPr lang="en-US" smtClean="0"/>
              <a:t>Light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122363"/>
            <a:ext cx="8156575" cy="5386387"/>
          </a:xfrm>
          <a:noFill/>
        </p:spPr>
        <p:txBody>
          <a:bodyPr/>
          <a:lstStyle/>
          <a:p>
            <a:r>
              <a:rPr lang="en-US" sz="3200" smtClean="0"/>
              <a:t>The study of light led to the development of the quantum mechanical model.</a:t>
            </a:r>
          </a:p>
          <a:p>
            <a:r>
              <a:rPr lang="en-US" sz="3200" smtClean="0"/>
              <a:t>Light is a kind of electromagnetic radiation.</a:t>
            </a:r>
          </a:p>
          <a:p>
            <a:r>
              <a:rPr lang="en-US" sz="3200" smtClean="0"/>
              <a:t>Electromagnetic radiation includes many types: gamma rays, x-rays, radio waves… </a:t>
            </a:r>
          </a:p>
          <a:p>
            <a:r>
              <a:rPr lang="en-US" sz="3200" i="1" smtClean="0"/>
              <a:t>All electromagnetic radiation</a:t>
            </a:r>
            <a:r>
              <a:rPr lang="en-US" sz="3200" smtClean="0"/>
              <a:t> travels at this same rate when measured in a vacuum</a:t>
            </a:r>
            <a:endParaRPr lang="en-US" sz="3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71500"/>
            <a:ext cx="7772400" cy="1066800"/>
          </a:xfrm>
        </p:spPr>
        <p:txBody>
          <a:bodyPr/>
          <a:lstStyle/>
          <a:p>
            <a:r>
              <a:rPr lang="en-US" sz="3200" b="1" smtClean="0"/>
              <a:t/>
            </a:r>
            <a:br>
              <a:rPr lang="en-US" sz="3200" b="1" smtClean="0"/>
            </a:br>
            <a:endParaRPr lang="en-US" sz="3200" b="1" smtClean="0"/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Acrobat Document" r:id="rId3" imgW="7457143" imgH="5830114" progId="AcroExch.Document.7">
                  <p:embed/>
                </p:oleObj>
              </mc:Choice>
              <mc:Fallback>
                <p:oleObj name="Acrobat Document" r:id="rId3" imgW="7457143" imgH="5830114" progId="AcroExch.Document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6000"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045" t="10632" r="16658" b="18858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140575" y="174625"/>
            <a:ext cx="200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 </a:t>
            </a:r>
            <a:r>
              <a:rPr lang="en-US" sz="2400" b="1"/>
              <a:t>- Page 139</a:t>
            </a:r>
          </a:p>
        </p:txBody>
      </p:sp>
      <p:sp>
        <p:nvSpPr>
          <p:cNvPr id="242696" name="Text Box 8"/>
          <p:cNvSpPr txBox="1">
            <a:spLocks noChangeArrowheads="1"/>
          </p:cNvSpPr>
          <p:nvPr/>
        </p:nvSpPr>
        <p:spPr bwMode="auto">
          <a:xfrm>
            <a:off x="2932113" y="1089025"/>
            <a:ext cx="4733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bg2"/>
                </a:solidFill>
              </a:rPr>
              <a:t>“R   O   Y    G    B   I    V”</a:t>
            </a:r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>
            <a:off x="847725" y="3846513"/>
            <a:ext cx="240665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699" name="Line 11"/>
          <p:cNvSpPr>
            <a:spLocks noChangeShapeType="1"/>
          </p:cNvSpPr>
          <p:nvPr/>
        </p:nvSpPr>
        <p:spPr bwMode="auto">
          <a:xfrm flipH="1">
            <a:off x="862013" y="6335713"/>
            <a:ext cx="236696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00" name="Text Box 12"/>
          <p:cNvSpPr txBox="1">
            <a:spLocks noChangeArrowheads="1"/>
          </p:cNvSpPr>
          <p:nvPr/>
        </p:nvSpPr>
        <p:spPr bwMode="auto">
          <a:xfrm>
            <a:off x="522288" y="3348038"/>
            <a:ext cx="326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Frequency Increases</a:t>
            </a:r>
          </a:p>
        </p:txBody>
      </p:sp>
      <p:sp>
        <p:nvSpPr>
          <p:cNvPr id="242701" name="Text Box 13"/>
          <p:cNvSpPr txBox="1">
            <a:spLocks noChangeArrowheads="1"/>
          </p:cNvSpPr>
          <p:nvPr/>
        </p:nvSpPr>
        <p:spPr bwMode="auto">
          <a:xfrm>
            <a:off x="617538" y="6400800"/>
            <a:ext cx="324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Wavelength Longer</a:t>
            </a:r>
          </a:p>
        </p:txBody>
      </p:sp>
      <p:sp>
        <p:nvSpPr>
          <p:cNvPr id="242702" name="Oval 14"/>
          <p:cNvSpPr>
            <a:spLocks noChangeArrowheads="1"/>
          </p:cNvSpPr>
          <p:nvPr/>
        </p:nvSpPr>
        <p:spPr bwMode="auto">
          <a:xfrm>
            <a:off x="4491038" y="1884363"/>
            <a:ext cx="1708150" cy="496887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2703" name="Oval 15"/>
          <p:cNvSpPr>
            <a:spLocks noChangeArrowheads="1"/>
          </p:cNvSpPr>
          <p:nvPr/>
        </p:nvSpPr>
        <p:spPr bwMode="auto">
          <a:xfrm>
            <a:off x="1962150" y="1828800"/>
            <a:ext cx="1196975" cy="644525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2704" name="Oval 16"/>
          <p:cNvSpPr>
            <a:spLocks noChangeArrowheads="1"/>
          </p:cNvSpPr>
          <p:nvPr/>
        </p:nvSpPr>
        <p:spPr bwMode="auto">
          <a:xfrm>
            <a:off x="7507288" y="1820863"/>
            <a:ext cx="1196975" cy="644525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6" grpId="0"/>
      <p:bldP spid="242697" grpId="0" animBg="1"/>
      <p:bldP spid="242699" grpId="0" animBg="1"/>
      <p:bldP spid="242700" grpId="0"/>
      <p:bldP spid="242701" grpId="0"/>
      <p:bldP spid="242702" grpId="0" animBg="1"/>
      <p:bldP spid="242703" grpId="0" animBg="1"/>
      <p:bldP spid="24270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4" name="Picture 2" descr="wave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755775"/>
            <a:ext cx="6605588" cy="31750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495300" y="3021013"/>
            <a:ext cx="1498600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200" b="1"/>
              <a:t>Equation:</a:t>
            </a:r>
          </a:p>
          <a:p>
            <a:pPr>
              <a:spcBef>
                <a:spcPct val="0"/>
              </a:spcBef>
            </a:pPr>
            <a:r>
              <a:rPr lang="en-US" sz="3600" b="1"/>
              <a:t>c =</a:t>
            </a:r>
            <a:r>
              <a:rPr lang="en-US" sz="3600" b="1" i="1">
                <a:sym typeface="Symbol" pitchFamily="18" charset="2"/>
              </a:rPr>
              <a:t></a:t>
            </a: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871538" y="5019675"/>
            <a:ext cx="76549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700" b="1"/>
              <a:t>c = speed of light, a constant </a:t>
            </a:r>
            <a:r>
              <a:rPr lang="en-US" sz="2700" b="1">
                <a:solidFill>
                  <a:srgbClr val="FFFF00"/>
                </a:solidFill>
              </a:rPr>
              <a:t>(2.998 x 10</a:t>
            </a:r>
            <a:r>
              <a:rPr lang="en-US" sz="2700" b="1" baseline="30000">
                <a:solidFill>
                  <a:srgbClr val="FFFF00"/>
                </a:solidFill>
              </a:rPr>
              <a:t>8</a:t>
            </a:r>
            <a:r>
              <a:rPr lang="en-US" sz="2700" b="1">
                <a:solidFill>
                  <a:srgbClr val="FFFF00"/>
                </a:solidFill>
              </a:rPr>
              <a:t> m/s)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869950" y="5881688"/>
            <a:ext cx="78914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700" b="1" i="1">
                <a:sym typeface="Symbol" pitchFamily="18" charset="2"/>
              </a:rPr>
              <a:t></a:t>
            </a:r>
            <a:r>
              <a:rPr lang="en-US" sz="2700" b="1" i="1"/>
              <a:t> </a:t>
            </a:r>
            <a:r>
              <a:rPr lang="en-US" sz="2700" b="1"/>
              <a:t>(nu) = frequency, in units of </a:t>
            </a:r>
            <a:r>
              <a:rPr lang="en-US" sz="2700" b="1">
                <a:solidFill>
                  <a:srgbClr val="FFFF00"/>
                </a:solidFill>
              </a:rPr>
              <a:t>hertz (hz or sec</a:t>
            </a:r>
            <a:r>
              <a:rPr lang="en-US" sz="2700" b="1" baseline="30000">
                <a:solidFill>
                  <a:srgbClr val="FFFF00"/>
                </a:solidFill>
              </a:rPr>
              <a:t>-1</a:t>
            </a:r>
            <a:r>
              <a:rPr lang="en-US" sz="2700" b="1">
                <a:solidFill>
                  <a:srgbClr val="FFFF00"/>
                </a:solidFill>
              </a:rPr>
              <a:t>)</a:t>
            </a:r>
            <a:endParaRPr lang="en-US" sz="2700" b="1" i="1">
              <a:solidFill>
                <a:srgbClr val="FFFF00"/>
              </a:solidFill>
            </a:endParaRP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873125" y="5449888"/>
            <a:ext cx="60007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700" b="1" i="1">
                <a:sym typeface="Symbol" pitchFamily="18" charset="2"/>
              </a:rPr>
              <a:t></a:t>
            </a:r>
            <a:r>
              <a:rPr lang="en-US" sz="2700" b="1"/>
              <a:t> (lambda) = wavelength, in </a:t>
            </a:r>
            <a:r>
              <a:rPr lang="en-US" sz="2700" b="1">
                <a:solidFill>
                  <a:srgbClr val="FFFF00"/>
                </a:solidFill>
              </a:rPr>
              <a:t>meters</a:t>
            </a:r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328613" y="549275"/>
            <a:ext cx="8475662" cy="1066800"/>
          </a:xfrm>
        </p:spPr>
        <p:txBody>
          <a:bodyPr/>
          <a:lstStyle/>
          <a:p>
            <a:pPr algn="l"/>
            <a:r>
              <a:rPr lang="en-US" sz="3200" smtClean="0"/>
              <a:t>Electromagnetic radiation propagates through space as a wave moving at the speed of light.</a:t>
            </a:r>
          </a:p>
        </p:txBody>
      </p:sp>
      <p:sp>
        <p:nvSpPr>
          <p:cNvPr id="243720" name="AutoShape 8"/>
          <p:cNvSpPr>
            <a:spLocks/>
          </p:cNvSpPr>
          <p:nvPr/>
        </p:nvSpPr>
        <p:spPr bwMode="auto">
          <a:xfrm rot="5400000">
            <a:off x="1081882" y="3461544"/>
            <a:ext cx="160337" cy="1196975"/>
          </a:xfrm>
          <a:prstGeom prst="rightBrace">
            <a:avLst>
              <a:gd name="adj1" fmla="val 622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1169988" y="4222750"/>
            <a:ext cx="0" cy="752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utoUpdateAnimBg="0"/>
      <p:bldP spid="243716" grpId="0" autoUpdateAnimBg="0"/>
      <p:bldP spid="243717" grpId="0" autoUpdateAnimBg="0"/>
      <p:bldP spid="243718" grpId="0" autoUpdateAnimBg="0"/>
      <p:bldP spid="243720" grpId="0" animBg="1"/>
      <p:bldP spid="24372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09588"/>
            <a:ext cx="7772400" cy="762000"/>
          </a:xfrm>
          <a:noFill/>
        </p:spPr>
        <p:txBody>
          <a:bodyPr/>
          <a:lstStyle/>
          <a:p>
            <a:r>
              <a:rPr lang="en-US" smtClean="0"/>
              <a:t>Wavelength and Frequency</a:t>
            </a:r>
          </a:p>
        </p:txBody>
      </p:sp>
      <p:sp>
        <p:nvSpPr>
          <p:cNvPr id="972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33388" y="1296988"/>
            <a:ext cx="8253412" cy="5037137"/>
          </a:xfrm>
          <a:noFill/>
        </p:spPr>
        <p:txBody>
          <a:bodyPr/>
          <a:lstStyle/>
          <a:p>
            <a:r>
              <a:rPr lang="en-US" sz="3600" smtClean="0"/>
              <a:t>Are inversely related</a:t>
            </a:r>
          </a:p>
          <a:p>
            <a:pPr lvl="1">
              <a:buClr>
                <a:schemeClr val="tx2"/>
              </a:buClr>
              <a:buFontTx/>
              <a:buChar char="•"/>
            </a:pPr>
            <a:r>
              <a:rPr lang="en-US" sz="3600" smtClean="0"/>
              <a:t>As one goes up the other goes down.</a:t>
            </a:r>
          </a:p>
          <a:p>
            <a:r>
              <a:rPr lang="en-US" sz="3600" smtClean="0"/>
              <a:t>Different frequencies of light are </a:t>
            </a:r>
            <a:r>
              <a:rPr lang="en-US" sz="3600" i="1" smtClean="0"/>
              <a:t>different colors</a:t>
            </a:r>
            <a:r>
              <a:rPr lang="en-US" sz="3600" smtClean="0"/>
              <a:t> of light.</a:t>
            </a:r>
          </a:p>
          <a:p>
            <a:r>
              <a:rPr lang="en-US" sz="3600" smtClean="0"/>
              <a:t>There is a wide variety of frequencies</a:t>
            </a:r>
          </a:p>
          <a:p>
            <a:r>
              <a:rPr lang="en-US" sz="3600" smtClean="0"/>
              <a:t>The whole range is called a </a:t>
            </a:r>
            <a:r>
              <a:rPr lang="en-US" sz="3600" u="sng" smtClean="0"/>
              <a:t>spectrum</a:t>
            </a:r>
            <a:endParaRPr 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552450"/>
            <a:ext cx="7772400" cy="762000"/>
          </a:xfrm>
          <a:noFill/>
        </p:spPr>
        <p:txBody>
          <a:bodyPr/>
          <a:lstStyle/>
          <a:p>
            <a:r>
              <a:rPr lang="en-US" smtClean="0"/>
              <a:t>Niels Bohr’s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1239838"/>
            <a:ext cx="8181975" cy="5160962"/>
          </a:xfrm>
          <a:noFill/>
        </p:spPr>
        <p:txBody>
          <a:bodyPr/>
          <a:lstStyle/>
          <a:p>
            <a:r>
              <a:rPr lang="en-US" sz="3800" smtClean="0"/>
              <a:t>Why don’t the electrons fall into the nucleus?</a:t>
            </a:r>
          </a:p>
          <a:p>
            <a:r>
              <a:rPr lang="en-US" sz="3800" u="sng" smtClean="0"/>
              <a:t>Move</a:t>
            </a:r>
            <a:r>
              <a:rPr lang="en-US" sz="3800" smtClean="0"/>
              <a:t> like planets around the sun.</a:t>
            </a:r>
          </a:p>
          <a:p>
            <a:pPr lvl="1">
              <a:buFont typeface="Wingdings" pitchFamily="2" charset="2"/>
              <a:buChar char="Ø"/>
            </a:pPr>
            <a:r>
              <a:rPr lang="en-US" sz="3800" smtClean="0"/>
              <a:t>In specific circular paths, or orbits, at different levels.</a:t>
            </a:r>
          </a:p>
          <a:p>
            <a:pPr lvl="1">
              <a:buFont typeface="Wingdings" pitchFamily="2" charset="2"/>
              <a:buChar char="Ø"/>
            </a:pPr>
            <a:r>
              <a:rPr lang="en-US" sz="3800" smtClean="0"/>
              <a:t>An amount of </a:t>
            </a:r>
            <a:r>
              <a:rPr lang="en-US" sz="3800" u="sng" smtClean="0"/>
              <a:t>fixed energy</a:t>
            </a:r>
            <a:r>
              <a:rPr lang="en-US" sz="3800" smtClean="0"/>
              <a:t> separates one level from another.</a:t>
            </a:r>
            <a:endParaRPr lang="en-US" sz="3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If the light is not white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6888" y="1676400"/>
            <a:ext cx="4335462" cy="4687888"/>
          </a:xfrm>
          <a:noFill/>
        </p:spPr>
        <p:txBody>
          <a:bodyPr/>
          <a:lstStyle/>
          <a:p>
            <a:r>
              <a:rPr lang="en-US" sz="3500" smtClean="0"/>
              <a:t>By heating a gas with electricity we can get it to give off colors.</a:t>
            </a:r>
          </a:p>
          <a:p>
            <a:r>
              <a:rPr lang="en-US" sz="3500" smtClean="0"/>
              <a:t>Passing this light through a prism does something different.</a:t>
            </a:r>
          </a:p>
        </p:txBody>
      </p:sp>
      <p:grpSp>
        <p:nvGrpSpPr>
          <p:cNvPr id="7173" name="Group 14"/>
          <p:cNvGrpSpPr>
            <a:grpSpLocks/>
          </p:cNvGrpSpPr>
          <p:nvPr/>
        </p:nvGrpSpPr>
        <p:grpSpPr bwMode="auto">
          <a:xfrm>
            <a:off x="4824413" y="1735138"/>
            <a:ext cx="3800475" cy="4648200"/>
            <a:chOff x="2835" y="1152"/>
            <a:chExt cx="2394" cy="2928"/>
          </a:xfrm>
        </p:grpSpPr>
        <p:graphicFrame>
          <p:nvGraphicFramePr>
            <p:cNvPr id="7170" name="Object 4"/>
            <p:cNvGraphicFramePr>
              <a:graphicFrameLocks/>
            </p:cNvGraphicFramePr>
            <p:nvPr/>
          </p:nvGraphicFramePr>
          <p:xfrm>
            <a:off x="2835" y="1152"/>
            <a:ext cx="2394" cy="2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Microsoft ClipArt Gallery" r:id="rId4" imgW="5973763" imgH="3816350" progId="MS_ClipArt_Gallery">
                    <p:embed/>
                  </p:oleObj>
                </mc:Choice>
                <mc:Fallback>
                  <p:oleObj name="Microsoft ClipArt Gallery" r:id="rId4" imgW="5973763" imgH="3816350" progId="MS_ClipArt_Gallery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152"/>
                          <a:ext cx="2394" cy="29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4" name="Freeform 5"/>
            <p:cNvSpPr>
              <a:spLocks/>
            </p:cNvSpPr>
            <p:nvPr/>
          </p:nvSpPr>
          <p:spPr bwMode="auto">
            <a:xfrm>
              <a:off x="2844" y="2190"/>
              <a:ext cx="814" cy="160"/>
            </a:xfrm>
            <a:custGeom>
              <a:avLst/>
              <a:gdLst>
                <a:gd name="T0" fmla="*/ 775 w 814"/>
                <a:gd name="T1" fmla="*/ 159 h 160"/>
                <a:gd name="T2" fmla="*/ 0 w 814"/>
                <a:gd name="T3" fmla="*/ 12 h 160"/>
                <a:gd name="T4" fmla="*/ 813 w 814"/>
                <a:gd name="T5" fmla="*/ 0 h 160"/>
                <a:gd name="T6" fmla="*/ 0 60000 65536"/>
                <a:gd name="T7" fmla="*/ 0 60000 65536"/>
                <a:gd name="T8" fmla="*/ 0 60000 65536"/>
                <a:gd name="T9" fmla="*/ 0 w 814"/>
                <a:gd name="T10" fmla="*/ 0 h 160"/>
                <a:gd name="T11" fmla="*/ 814 w 814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4" h="160">
                  <a:moveTo>
                    <a:pt x="775" y="159"/>
                  </a:moveTo>
                  <a:lnTo>
                    <a:pt x="0" y="12"/>
                  </a:lnTo>
                  <a:lnTo>
                    <a:pt x="813" y="0"/>
                  </a:lnTo>
                </a:path>
              </a:pathLst>
            </a:custGeom>
            <a:solidFill>
              <a:srgbClr val="B50069"/>
            </a:solidFill>
            <a:ln w="12700" cap="rnd">
              <a:solidFill>
                <a:srgbClr val="B5006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6"/>
            <p:cNvSpPr>
              <a:spLocks/>
            </p:cNvSpPr>
            <p:nvPr/>
          </p:nvSpPr>
          <p:spPr bwMode="auto">
            <a:xfrm>
              <a:off x="3645" y="2184"/>
              <a:ext cx="403" cy="280"/>
            </a:xfrm>
            <a:custGeom>
              <a:avLst/>
              <a:gdLst>
                <a:gd name="T0" fmla="*/ 402 w 403"/>
                <a:gd name="T1" fmla="*/ 279 h 280"/>
                <a:gd name="T2" fmla="*/ 0 w 403"/>
                <a:gd name="T3" fmla="*/ 168 h 280"/>
                <a:gd name="T4" fmla="*/ 135 w 403"/>
                <a:gd name="T5" fmla="*/ 0 h 280"/>
                <a:gd name="T6" fmla="*/ 372 w 403"/>
                <a:gd name="T7" fmla="*/ 3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3"/>
                <a:gd name="T13" fmla="*/ 0 h 280"/>
                <a:gd name="T14" fmla="*/ 403 w 403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3" h="280">
                  <a:moveTo>
                    <a:pt x="402" y="279"/>
                  </a:moveTo>
                  <a:lnTo>
                    <a:pt x="0" y="168"/>
                  </a:lnTo>
                  <a:lnTo>
                    <a:pt x="135" y="0"/>
                  </a:lnTo>
                  <a:lnTo>
                    <a:pt x="372" y="3"/>
                  </a:lnTo>
                </a:path>
              </a:pathLst>
            </a:custGeom>
            <a:solidFill>
              <a:srgbClr val="B50069"/>
            </a:solidFill>
            <a:ln w="12700" cap="rnd">
              <a:solidFill>
                <a:srgbClr val="B5006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7"/>
            <p:cNvSpPr>
              <a:spLocks/>
            </p:cNvSpPr>
            <p:nvPr/>
          </p:nvSpPr>
          <p:spPr bwMode="auto">
            <a:xfrm>
              <a:off x="4026" y="2181"/>
              <a:ext cx="190" cy="288"/>
            </a:xfrm>
            <a:custGeom>
              <a:avLst/>
              <a:gdLst>
                <a:gd name="T0" fmla="*/ 33 w 190"/>
                <a:gd name="T1" fmla="*/ 287 h 288"/>
                <a:gd name="T2" fmla="*/ 0 w 190"/>
                <a:gd name="T3" fmla="*/ 5 h 288"/>
                <a:gd name="T4" fmla="*/ 189 w 190"/>
                <a:gd name="T5" fmla="*/ 0 h 288"/>
                <a:gd name="T6" fmla="*/ 0 60000 65536"/>
                <a:gd name="T7" fmla="*/ 0 60000 65536"/>
                <a:gd name="T8" fmla="*/ 0 60000 65536"/>
                <a:gd name="T9" fmla="*/ 0 w 190"/>
                <a:gd name="T10" fmla="*/ 0 h 288"/>
                <a:gd name="T11" fmla="*/ 190 w 19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88">
                  <a:moveTo>
                    <a:pt x="33" y="287"/>
                  </a:moveTo>
                  <a:lnTo>
                    <a:pt x="0" y="5"/>
                  </a:lnTo>
                  <a:lnTo>
                    <a:pt x="189" y="0"/>
                  </a:lnTo>
                </a:path>
              </a:pathLst>
            </a:custGeom>
            <a:solidFill>
              <a:srgbClr val="780046"/>
            </a:solidFill>
            <a:ln w="12700" cap="rnd">
              <a:solidFill>
                <a:srgbClr val="78004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8"/>
            <p:cNvSpPr>
              <a:spLocks/>
            </p:cNvSpPr>
            <p:nvPr/>
          </p:nvSpPr>
          <p:spPr bwMode="auto">
            <a:xfrm>
              <a:off x="4101" y="2238"/>
              <a:ext cx="1081" cy="853"/>
            </a:xfrm>
            <a:custGeom>
              <a:avLst/>
              <a:gdLst>
                <a:gd name="T0" fmla="*/ 90 w 1081"/>
                <a:gd name="T1" fmla="*/ 0 h 853"/>
                <a:gd name="T2" fmla="*/ 0 w 1081"/>
                <a:gd name="T3" fmla="*/ 165 h 853"/>
                <a:gd name="T4" fmla="*/ 924 w 1081"/>
                <a:gd name="T5" fmla="*/ 852 h 853"/>
                <a:gd name="T6" fmla="*/ 1080 w 1081"/>
                <a:gd name="T7" fmla="*/ 516 h 853"/>
                <a:gd name="T8" fmla="*/ 90 w 1081"/>
                <a:gd name="T9" fmla="*/ 0 h 8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1"/>
                <a:gd name="T16" fmla="*/ 0 h 853"/>
                <a:gd name="T17" fmla="*/ 1081 w 1081"/>
                <a:gd name="T18" fmla="*/ 853 h 8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1" h="853">
                  <a:moveTo>
                    <a:pt x="90" y="0"/>
                  </a:moveTo>
                  <a:lnTo>
                    <a:pt x="0" y="165"/>
                  </a:lnTo>
                  <a:lnTo>
                    <a:pt x="924" y="852"/>
                  </a:lnTo>
                  <a:lnTo>
                    <a:pt x="1080" y="516"/>
                  </a:lnTo>
                  <a:lnTo>
                    <a:pt x="90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9"/>
            <p:cNvSpPr>
              <a:spLocks/>
            </p:cNvSpPr>
            <p:nvPr/>
          </p:nvSpPr>
          <p:spPr bwMode="auto">
            <a:xfrm>
              <a:off x="4203" y="2193"/>
              <a:ext cx="1021" cy="514"/>
            </a:xfrm>
            <a:custGeom>
              <a:avLst/>
              <a:gdLst>
                <a:gd name="T0" fmla="*/ 9 w 1021"/>
                <a:gd name="T1" fmla="*/ 0 h 514"/>
                <a:gd name="T2" fmla="*/ 0 w 1021"/>
                <a:gd name="T3" fmla="*/ 27 h 514"/>
                <a:gd name="T4" fmla="*/ 1002 w 1021"/>
                <a:gd name="T5" fmla="*/ 513 h 514"/>
                <a:gd name="T6" fmla="*/ 1020 w 1021"/>
                <a:gd name="T7" fmla="*/ 483 h 514"/>
                <a:gd name="T8" fmla="*/ 9 w 1021"/>
                <a:gd name="T9" fmla="*/ 0 h 5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1"/>
                <a:gd name="T16" fmla="*/ 0 h 514"/>
                <a:gd name="T17" fmla="*/ 1021 w 1021"/>
                <a:gd name="T18" fmla="*/ 514 h 5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1" h="514">
                  <a:moveTo>
                    <a:pt x="9" y="0"/>
                  </a:moveTo>
                  <a:lnTo>
                    <a:pt x="0" y="27"/>
                  </a:lnTo>
                  <a:lnTo>
                    <a:pt x="1002" y="513"/>
                  </a:lnTo>
                  <a:lnTo>
                    <a:pt x="1020" y="483"/>
                  </a:lnTo>
                  <a:lnTo>
                    <a:pt x="9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0"/>
            <p:cNvSpPr>
              <a:spLocks/>
            </p:cNvSpPr>
            <p:nvPr/>
          </p:nvSpPr>
          <p:spPr bwMode="auto">
            <a:xfrm>
              <a:off x="4077" y="2427"/>
              <a:ext cx="916" cy="811"/>
            </a:xfrm>
            <a:custGeom>
              <a:avLst/>
              <a:gdLst>
                <a:gd name="T0" fmla="*/ 9 w 916"/>
                <a:gd name="T1" fmla="*/ 0 h 811"/>
                <a:gd name="T2" fmla="*/ 0 w 916"/>
                <a:gd name="T3" fmla="*/ 27 h 811"/>
                <a:gd name="T4" fmla="*/ 879 w 916"/>
                <a:gd name="T5" fmla="*/ 810 h 811"/>
                <a:gd name="T6" fmla="*/ 915 w 916"/>
                <a:gd name="T7" fmla="*/ 744 h 811"/>
                <a:gd name="T8" fmla="*/ 9 w 916"/>
                <a:gd name="T9" fmla="*/ 0 h 8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6"/>
                <a:gd name="T16" fmla="*/ 0 h 811"/>
                <a:gd name="T17" fmla="*/ 916 w 916"/>
                <a:gd name="T18" fmla="*/ 811 h 8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6" h="811">
                  <a:moveTo>
                    <a:pt x="9" y="0"/>
                  </a:moveTo>
                  <a:lnTo>
                    <a:pt x="0" y="27"/>
                  </a:lnTo>
                  <a:lnTo>
                    <a:pt x="879" y="810"/>
                  </a:lnTo>
                  <a:lnTo>
                    <a:pt x="915" y="744"/>
                  </a:lnTo>
                  <a:lnTo>
                    <a:pt x="9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1"/>
            <p:cNvSpPr>
              <a:spLocks noChangeShapeType="1"/>
            </p:cNvSpPr>
            <p:nvPr/>
          </p:nvSpPr>
          <p:spPr bwMode="auto">
            <a:xfrm>
              <a:off x="4092" y="2415"/>
              <a:ext cx="915" cy="7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2"/>
            <p:cNvSpPr>
              <a:spLocks noChangeShapeType="1"/>
            </p:cNvSpPr>
            <p:nvPr/>
          </p:nvSpPr>
          <p:spPr bwMode="auto">
            <a:xfrm>
              <a:off x="4065" y="2475"/>
              <a:ext cx="870" cy="81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3"/>
            <p:cNvSpPr>
              <a:spLocks noChangeShapeType="1"/>
            </p:cNvSpPr>
            <p:nvPr/>
          </p:nvSpPr>
          <p:spPr bwMode="auto">
            <a:xfrm>
              <a:off x="4191" y="2235"/>
              <a:ext cx="990" cy="51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Atomic Spectrum</a:t>
            </a:r>
          </a:p>
        </p:txBody>
      </p:sp>
      <p:sp>
        <p:nvSpPr>
          <p:cNvPr id="107523" name="Rectangle 1027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Each element gives off its own characteristic colors.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Can be used to identify the atom.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This is how we know what stars are made of.</a:t>
            </a:r>
          </a:p>
        </p:txBody>
      </p:sp>
      <p:grpSp>
        <p:nvGrpSpPr>
          <p:cNvPr id="8197" name="Group 1038"/>
          <p:cNvGrpSpPr>
            <a:grpSpLocks/>
          </p:cNvGrpSpPr>
          <p:nvPr/>
        </p:nvGrpSpPr>
        <p:grpSpPr bwMode="auto">
          <a:xfrm>
            <a:off x="4500563" y="1828800"/>
            <a:ext cx="3800475" cy="4648200"/>
            <a:chOff x="2835" y="1152"/>
            <a:chExt cx="2394" cy="2928"/>
          </a:xfrm>
        </p:grpSpPr>
        <p:graphicFrame>
          <p:nvGraphicFramePr>
            <p:cNvPr id="8194" name="Object 4"/>
            <p:cNvGraphicFramePr>
              <a:graphicFrameLocks/>
            </p:cNvGraphicFramePr>
            <p:nvPr/>
          </p:nvGraphicFramePr>
          <p:xfrm>
            <a:off x="2835" y="1152"/>
            <a:ext cx="2394" cy="2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0" name="Microsoft ClipArt Gallery" r:id="rId4" imgW="5973763" imgH="3816350" progId="MS_ClipArt_Gallery">
                    <p:embed/>
                  </p:oleObj>
                </mc:Choice>
                <mc:Fallback>
                  <p:oleObj name="Microsoft ClipArt Gallery" r:id="rId4" imgW="5973763" imgH="3816350" progId="MS_ClipArt_Gallery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152"/>
                          <a:ext cx="2394" cy="29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8" name="Freeform 1029"/>
            <p:cNvSpPr>
              <a:spLocks/>
            </p:cNvSpPr>
            <p:nvPr/>
          </p:nvSpPr>
          <p:spPr bwMode="auto">
            <a:xfrm>
              <a:off x="2844" y="2190"/>
              <a:ext cx="814" cy="160"/>
            </a:xfrm>
            <a:custGeom>
              <a:avLst/>
              <a:gdLst>
                <a:gd name="T0" fmla="*/ 775 w 814"/>
                <a:gd name="T1" fmla="*/ 159 h 160"/>
                <a:gd name="T2" fmla="*/ 0 w 814"/>
                <a:gd name="T3" fmla="*/ 12 h 160"/>
                <a:gd name="T4" fmla="*/ 813 w 814"/>
                <a:gd name="T5" fmla="*/ 0 h 160"/>
                <a:gd name="T6" fmla="*/ 0 60000 65536"/>
                <a:gd name="T7" fmla="*/ 0 60000 65536"/>
                <a:gd name="T8" fmla="*/ 0 60000 65536"/>
                <a:gd name="T9" fmla="*/ 0 w 814"/>
                <a:gd name="T10" fmla="*/ 0 h 160"/>
                <a:gd name="T11" fmla="*/ 814 w 814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4" h="160">
                  <a:moveTo>
                    <a:pt x="775" y="159"/>
                  </a:moveTo>
                  <a:lnTo>
                    <a:pt x="0" y="12"/>
                  </a:lnTo>
                  <a:lnTo>
                    <a:pt x="813" y="0"/>
                  </a:lnTo>
                </a:path>
              </a:pathLst>
            </a:custGeom>
            <a:solidFill>
              <a:srgbClr val="B50069"/>
            </a:solidFill>
            <a:ln w="12700" cap="rnd">
              <a:solidFill>
                <a:srgbClr val="B5006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1030"/>
            <p:cNvSpPr>
              <a:spLocks/>
            </p:cNvSpPr>
            <p:nvPr/>
          </p:nvSpPr>
          <p:spPr bwMode="auto">
            <a:xfrm>
              <a:off x="3645" y="2184"/>
              <a:ext cx="403" cy="280"/>
            </a:xfrm>
            <a:custGeom>
              <a:avLst/>
              <a:gdLst>
                <a:gd name="T0" fmla="*/ 402 w 403"/>
                <a:gd name="T1" fmla="*/ 279 h 280"/>
                <a:gd name="T2" fmla="*/ 0 w 403"/>
                <a:gd name="T3" fmla="*/ 168 h 280"/>
                <a:gd name="T4" fmla="*/ 135 w 403"/>
                <a:gd name="T5" fmla="*/ 0 h 280"/>
                <a:gd name="T6" fmla="*/ 372 w 403"/>
                <a:gd name="T7" fmla="*/ 3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3"/>
                <a:gd name="T13" fmla="*/ 0 h 280"/>
                <a:gd name="T14" fmla="*/ 403 w 403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3" h="280">
                  <a:moveTo>
                    <a:pt x="402" y="279"/>
                  </a:moveTo>
                  <a:lnTo>
                    <a:pt x="0" y="168"/>
                  </a:lnTo>
                  <a:lnTo>
                    <a:pt x="135" y="0"/>
                  </a:lnTo>
                  <a:lnTo>
                    <a:pt x="372" y="3"/>
                  </a:lnTo>
                </a:path>
              </a:pathLst>
            </a:custGeom>
            <a:solidFill>
              <a:srgbClr val="B50069"/>
            </a:solidFill>
            <a:ln w="12700" cap="rnd">
              <a:solidFill>
                <a:srgbClr val="B5006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1031"/>
            <p:cNvSpPr>
              <a:spLocks/>
            </p:cNvSpPr>
            <p:nvPr/>
          </p:nvSpPr>
          <p:spPr bwMode="auto">
            <a:xfrm>
              <a:off x="4026" y="2181"/>
              <a:ext cx="190" cy="288"/>
            </a:xfrm>
            <a:custGeom>
              <a:avLst/>
              <a:gdLst>
                <a:gd name="T0" fmla="*/ 33 w 190"/>
                <a:gd name="T1" fmla="*/ 287 h 288"/>
                <a:gd name="T2" fmla="*/ 0 w 190"/>
                <a:gd name="T3" fmla="*/ 5 h 288"/>
                <a:gd name="T4" fmla="*/ 189 w 190"/>
                <a:gd name="T5" fmla="*/ 0 h 288"/>
                <a:gd name="T6" fmla="*/ 0 60000 65536"/>
                <a:gd name="T7" fmla="*/ 0 60000 65536"/>
                <a:gd name="T8" fmla="*/ 0 60000 65536"/>
                <a:gd name="T9" fmla="*/ 0 w 190"/>
                <a:gd name="T10" fmla="*/ 0 h 288"/>
                <a:gd name="T11" fmla="*/ 190 w 19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88">
                  <a:moveTo>
                    <a:pt x="33" y="287"/>
                  </a:moveTo>
                  <a:lnTo>
                    <a:pt x="0" y="5"/>
                  </a:lnTo>
                  <a:lnTo>
                    <a:pt x="189" y="0"/>
                  </a:lnTo>
                </a:path>
              </a:pathLst>
            </a:custGeom>
            <a:solidFill>
              <a:srgbClr val="780046"/>
            </a:solidFill>
            <a:ln w="12700" cap="rnd">
              <a:solidFill>
                <a:srgbClr val="78004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1032"/>
            <p:cNvSpPr>
              <a:spLocks/>
            </p:cNvSpPr>
            <p:nvPr/>
          </p:nvSpPr>
          <p:spPr bwMode="auto">
            <a:xfrm>
              <a:off x="4101" y="2238"/>
              <a:ext cx="1081" cy="853"/>
            </a:xfrm>
            <a:custGeom>
              <a:avLst/>
              <a:gdLst>
                <a:gd name="T0" fmla="*/ 90 w 1081"/>
                <a:gd name="T1" fmla="*/ 0 h 853"/>
                <a:gd name="T2" fmla="*/ 0 w 1081"/>
                <a:gd name="T3" fmla="*/ 165 h 853"/>
                <a:gd name="T4" fmla="*/ 924 w 1081"/>
                <a:gd name="T5" fmla="*/ 852 h 853"/>
                <a:gd name="T6" fmla="*/ 1080 w 1081"/>
                <a:gd name="T7" fmla="*/ 516 h 853"/>
                <a:gd name="T8" fmla="*/ 90 w 1081"/>
                <a:gd name="T9" fmla="*/ 0 h 8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1"/>
                <a:gd name="T16" fmla="*/ 0 h 853"/>
                <a:gd name="T17" fmla="*/ 1081 w 1081"/>
                <a:gd name="T18" fmla="*/ 853 h 8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1" h="853">
                  <a:moveTo>
                    <a:pt x="90" y="0"/>
                  </a:moveTo>
                  <a:lnTo>
                    <a:pt x="0" y="165"/>
                  </a:lnTo>
                  <a:lnTo>
                    <a:pt x="924" y="852"/>
                  </a:lnTo>
                  <a:lnTo>
                    <a:pt x="1080" y="516"/>
                  </a:lnTo>
                  <a:lnTo>
                    <a:pt x="90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33"/>
            <p:cNvSpPr>
              <a:spLocks/>
            </p:cNvSpPr>
            <p:nvPr/>
          </p:nvSpPr>
          <p:spPr bwMode="auto">
            <a:xfrm>
              <a:off x="4203" y="2193"/>
              <a:ext cx="1021" cy="514"/>
            </a:xfrm>
            <a:custGeom>
              <a:avLst/>
              <a:gdLst>
                <a:gd name="T0" fmla="*/ 9 w 1021"/>
                <a:gd name="T1" fmla="*/ 0 h 514"/>
                <a:gd name="T2" fmla="*/ 0 w 1021"/>
                <a:gd name="T3" fmla="*/ 27 h 514"/>
                <a:gd name="T4" fmla="*/ 1002 w 1021"/>
                <a:gd name="T5" fmla="*/ 513 h 514"/>
                <a:gd name="T6" fmla="*/ 1020 w 1021"/>
                <a:gd name="T7" fmla="*/ 483 h 514"/>
                <a:gd name="T8" fmla="*/ 9 w 1021"/>
                <a:gd name="T9" fmla="*/ 0 h 5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1"/>
                <a:gd name="T16" fmla="*/ 0 h 514"/>
                <a:gd name="T17" fmla="*/ 1021 w 1021"/>
                <a:gd name="T18" fmla="*/ 514 h 5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1" h="514">
                  <a:moveTo>
                    <a:pt x="9" y="0"/>
                  </a:moveTo>
                  <a:lnTo>
                    <a:pt x="0" y="27"/>
                  </a:lnTo>
                  <a:lnTo>
                    <a:pt x="1002" y="513"/>
                  </a:lnTo>
                  <a:lnTo>
                    <a:pt x="1020" y="483"/>
                  </a:lnTo>
                  <a:lnTo>
                    <a:pt x="9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034"/>
            <p:cNvSpPr>
              <a:spLocks/>
            </p:cNvSpPr>
            <p:nvPr/>
          </p:nvSpPr>
          <p:spPr bwMode="auto">
            <a:xfrm>
              <a:off x="4077" y="2427"/>
              <a:ext cx="916" cy="811"/>
            </a:xfrm>
            <a:custGeom>
              <a:avLst/>
              <a:gdLst>
                <a:gd name="T0" fmla="*/ 9 w 916"/>
                <a:gd name="T1" fmla="*/ 0 h 811"/>
                <a:gd name="T2" fmla="*/ 0 w 916"/>
                <a:gd name="T3" fmla="*/ 27 h 811"/>
                <a:gd name="T4" fmla="*/ 879 w 916"/>
                <a:gd name="T5" fmla="*/ 810 h 811"/>
                <a:gd name="T6" fmla="*/ 915 w 916"/>
                <a:gd name="T7" fmla="*/ 744 h 811"/>
                <a:gd name="T8" fmla="*/ 9 w 916"/>
                <a:gd name="T9" fmla="*/ 0 h 8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6"/>
                <a:gd name="T16" fmla="*/ 0 h 811"/>
                <a:gd name="T17" fmla="*/ 916 w 916"/>
                <a:gd name="T18" fmla="*/ 811 h 8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6" h="811">
                  <a:moveTo>
                    <a:pt x="9" y="0"/>
                  </a:moveTo>
                  <a:lnTo>
                    <a:pt x="0" y="27"/>
                  </a:lnTo>
                  <a:lnTo>
                    <a:pt x="879" y="810"/>
                  </a:lnTo>
                  <a:lnTo>
                    <a:pt x="915" y="744"/>
                  </a:lnTo>
                  <a:lnTo>
                    <a:pt x="9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035"/>
            <p:cNvSpPr>
              <a:spLocks noChangeShapeType="1"/>
            </p:cNvSpPr>
            <p:nvPr/>
          </p:nvSpPr>
          <p:spPr bwMode="auto">
            <a:xfrm>
              <a:off x="4092" y="2415"/>
              <a:ext cx="915" cy="7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036"/>
            <p:cNvSpPr>
              <a:spLocks noChangeShapeType="1"/>
            </p:cNvSpPr>
            <p:nvPr/>
          </p:nvSpPr>
          <p:spPr bwMode="auto">
            <a:xfrm>
              <a:off x="4065" y="2475"/>
              <a:ext cx="870" cy="81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037"/>
            <p:cNvSpPr>
              <a:spLocks noChangeShapeType="1"/>
            </p:cNvSpPr>
            <p:nvPr/>
          </p:nvSpPr>
          <p:spPr bwMode="auto">
            <a:xfrm>
              <a:off x="4191" y="2235"/>
              <a:ext cx="990" cy="51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1363"/>
            <a:ext cx="7772400" cy="769937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648200"/>
          </a:xfrm>
          <a:noFill/>
        </p:spPr>
        <p:txBody>
          <a:bodyPr/>
          <a:lstStyle/>
          <a:p>
            <a:r>
              <a:rPr lang="en-US" sz="3600" smtClean="0"/>
              <a:t>Energy is quantized.</a:t>
            </a:r>
          </a:p>
          <a:p>
            <a:r>
              <a:rPr lang="en-US" sz="3600" smtClean="0"/>
              <a:t>Light is a form of energy.</a:t>
            </a:r>
          </a:p>
          <a:p>
            <a:r>
              <a:rPr lang="en-US" sz="3600" smtClean="0"/>
              <a:t>Therefore, light must be quantized</a:t>
            </a:r>
          </a:p>
          <a:p>
            <a:r>
              <a:rPr lang="en-US" sz="3600" smtClean="0"/>
              <a:t>These smallest pieces of light are called </a:t>
            </a:r>
            <a:r>
              <a:rPr lang="en-US" sz="3600" i="1" smtClean="0">
                <a:solidFill>
                  <a:srgbClr val="FFFF00"/>
                </a:solidFill>
              </a:rPr>
              <a:t>photons</a:t>
            </a:r>
            <a:r>
              <a:rPr lang="en-US" sz="3600" smtClean="0"/>
              <a:t>.</a:t>
            </a:r>
          </a:p>
          <a:p>
            <a:r>
              <a:rPr lang="en-US" sz="3600" smtClean="0"/>
              <a:t>Energy &amp; frequency: directly related.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Explanation of atomic spectra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3600" smtClean="0"/>
              <a:t>When we write electron configurations, we are writing the lowest  energy.</a:t>
            </a:r>
          </a:p>
          <a:p>
            <a:r>
              <a:rPr lang="en-US" sz="3600" smtClean="0"/>
              <a:t>The energy level, and where the electron starts from, is called it’s </a:t>
            </a:r>
            <a:r>
              <a:rPr lang="en-US" sz="4400" u="sng" smtClean="0">
                <a:solidFill>
                  <a:srgbClr val="FFFF00"/>
                </a:solidFill>
              </a:rPr>
              <a:t>ground state</a:t>
            </a:r>
            <a:r>
              <a:rPr lang="en-US" sz="3600" smtClean="0"/>
              <a:t> - the lowest energy level.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25463"/>
            <a:ext cx="7956550" cy="762000"/>
          </a:xfrm>
          <a:noFill/>
        </p:spPr>
        <p:txBody>
          <a:bodyPr/>
          <a:lstStyle/>
          <a:p>
            <a:r>
              <a:rPr lang="en-US" smtClean="0"/>
              <a:t>Changing the energy</a:t>
            </a:r>
          </a:p>
        </p:txBody>
      </p:sp>
      <p:graphicFrame>
        <p:nvGraphicFramePr>
          <p:cNvPr id="10242" name="Object 3"/>
          <p:cNvGraphicFramePr>
            <a:graphicFrameLocks/>
          </p:cNvGraphicFramePr>
          <p:nvPr/>
        </p:nvGraphicFramePr>
        <p:xfrm>
          <a:off x="304800" y="2832100"/>
          <a:ext cx="6858000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CorelDRAW!" r:id="rId4" imgW="1789672" imgH="1033133" progId="CDraw4">
                  <p:embed/>
                </p:oleObj>
              </mc:Choice>
              <mc:Fallback>
                <p:oleObj name="CorelDRAW!" r:id="rId4" imgW="1789672" imgH="1033133" progId="CDraw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32100"/>
                        <a:ext cx="6858000" cy="395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873500" y="5016500"/>
            <a:ext cx="215900" cy="215900"/>
          </a:xfrm>
          <a:prstGeom prst="ellipse">
            <a:avLst/>
          </a:prstGeom>
          <a:solidFill>
            <a:srgbClr val="081D58"/>
          </a:solidFill>
          <a:ln w="12700">
            <a:solidFill>
              <a:srgbClr val="081D5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6888" y="1263650"/>
            <a:ext cx="8189912" cy="2590800"/>
          </a:xfrm>
          <a:noFill/>
        </p:spPr>
        <p:txBody>
          <a:bodyPr/>
          <a:lstStyle/>
          <a:p>
            <a:r>
              <a:rPr lang="en-US" sz="3600" smtClean="0"/>
              <a:t>Let’s look at a hydrogen atom, with only </a:t>
            </a:r>
            <a:r>
              <a:rPr lang="en-US" sz="3600" u="sng" smtClean="0"/>
              <a:t>one electron</a:t>
            </a:r>
            <a:r>
              <a:rPr lang="en-US" sz="3600" smtClean="0"/>
              <a:t>, and in the first energy level.</a:t>
            </a:r>
            <a:endParaRPr lang="en-US" sz="3600" u="sng" smtClean="0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3709988" y="2433638"/>
            <a:ext cx="242887" cy="2514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538163" y="566738"/>
            <a:ext cx="7956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 anchorCtr="1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>
                <a:solidFill>
                  <a:schemeClr val="tx2"/>
                </a:solidFill>
              </a:rPr>
              <a:t>Changing the energy</a:t>
            </a:r>
          </a:p>
        </p:txBody>
      </p:sp>
      <p:sp>
        <p:nvSpPr>
          <p:cNvPr id="11268" name="Oval 3"/>
          <p:cNvSpPr>
            <a:spLocks noChangeArrowheads="1"/>
          </p:cNvSpPr>
          <p:nvPr/>
        </p:nvSpPr>
        <p:spPr bwMode="auto">
          <a:xfrm>
            <a:off x="5416550" y="4959350"/>
            <a:ext cx="292100" cy="292100"/>
          </a:xfrm>
          <a:prstGeom prst="ellipse">
            <a:avLst/>
          </a:prstGeom>
          <a:solidFill>
            <a:srgbClr val="081D58"/>
          </a:solidFill>
          <a:ln w="12700">
            <a:solidFill>
              <a:srgbClr val="081D5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11266" name="Object 4"/>
          <p:cNvGraphicFramePr>
            <a:graphicFrameLocks/>
          </p:cNvGraphicFramePr>
          <p:nvPr/>
        </p:nvGraphicFramePr>
        <p:xfrm>
          <a:off x="304800" y="2832100"/>
          <a:ext cx="6858000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CorelDRAW!" r:id="rId4" imgW="1789672" imgH="1033133" progId="CDraw4">
                  <p:embed/>
                </p:oleObj>
              </mc:Choice>
              <mc:Fallback>
                <p:oleObj name="CorelDRAW!" r:id="rId4" imgW="1789672" imgH="1033133" progId="CDraw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32100"/>
                        <a:ext cx="6858000" cy="395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854450" y="4997450"/>
            <a:ext cx="215900" cy="215900"/>
          </a:xfrm>
          <a:prstGeom prst="ellipse">
            <a:avLst/>
          </a:prstGeom>
          <a:solidFill>
            <a:srgbClr val="081D58"/>
          </a:solidFill>
          <a:ln w="12700">
            <a:solidFill>
              <a:srgbClr val="081D5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00088" y="1284288"/>
            <a:ext cx="7772400" cy="2209800"/>
          </a:xfrm>
          <a:noFill/>
        </p:spPr>
        <p:txBody>
          <a:bodyPr/>
          <a:lstStyle/>
          <a:p>
            <a:r>
              <a:rPr lang="en-US" sz="3200" smtClean="0"/>
              <a:t>Heat, electricity, or light can move the electron up to different energy levels.  The electron is now said to be </a:t>
            </a:r>
            <a:r>
              <a:rPr lang="en-US" sz="3200" smtClean="0">
                <a:solidFill>
                  <a:srgbClr val="FFFF00"/>
                </a:solidFill>
              </a:rPr>
              <a:t>“</a:t>
            </a:r>
            <a:r>
              <a:rPr lang="en-US" sz="3600" smtClean="0">
                <a:solidFill>
                  <a:srgbClr val="FFFF00"/>
                </a:solidFill>
              </a:rPr>
              <a:t>excited</a:t>
            </a:r>
            <a:r>
              <a:rPr lang="en-US" sz="3200" smtClean="0">
                <a:solidFill>
                  <a:srgbClr val="FFFF00"/>
                </a:solidFill>
              </a:rPr>
              <a:t>”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3962400" y="3124200"/>
            <a:ext cx="0" cy="19812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4438650" y="3390900"/>
            <a:ext cx="1200150" cy="18288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2228850" y="4000500"/>
            <a:ext cx="1257300" cy="12192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4857750" y="5219700"/>
            <a:ext cx="1162050" cy="4381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 flipV="1">
            <a:off x="2609850" y="5200650"/>
            <a:ext cx="609600" cy="342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593725" y="700088"/>
            <a:ext cx="7956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 anchorCtr="1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>
                <a:solidFill>
                  <a:schemeClr val="tx2"/>
                </a:solidFill>
              </a:rPr>
              <a:t>Changing the energy</a:t>
            </a:r>
          </a:p>
        </p:txBody>
      </p:sp>
      <p:sp>
        <p:nvSpPr>
          <p:cNvPr id="12293" name="Oval 3"/>
          <p:cNvSpPr>
            <a:spLocks noChangeArrowheads="1"/>
          </p:cNvSpPr>
          <p:nvPr/>
        </p:nvSpPr>
        <p:spPr bwMode="auto">
          <a:xfrm>
            <a:off x="5416550" y="4959350"/>
            <a:ext cx="292100" cy="292100"/>
          </a:xfrm>
          <a:prstGeom prst="ellipse">
            <a:avLst/>
          </a:prstGeom>
          <a:solidFill>
            <a:srgbClr val="081D58"/>
          </a:solidFill>
          <a:ln w="12700">
            <a:solidFill>
              <a:srgbClr val="081D5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12290" name="Object 4"/>
          <p:cNvGraphicFramePr>
            <a:graphicFrameLocks/>
          </p:cNvGraphicFramePr>
          <p:nvPr/>
        </p:nvGraphicFramePr>
        <p:xfrm>
          <a:off x="304800" y="2832100"/>
          <a:ext cx="6858000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CorelDRAW!" r:id="rId4" imgW="1789672" imgH="1033133" progId="CDraw4">
                  <p:embed/>
                </p:oleObj>
              </mc:Choice>
              <mc:Fallback>
                <p:oleObj name="CorelDRAW!" r:id="rId4" imgW="1789672" imgH="1033133" progId="CDraw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32100"/>
                        <a:ext cx="6858000" cy="395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3816350" y="2978150"/>
            <a:ext cx="215900" cy="215900"/>
          </a:xfrm>
          <a:prstGeom prst="ellipse">
            <a:avLst/>
          </a:prstGeom>
          <a:solidFill>
            <a:srgbClr val="081D58"/>
          </a:solidFill>
          <a:ln w="12700">
            <a:solidFill>
              <a:srgbClr val="081D5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443038"/>
            <a:ext cx="7772400" cy="2209800"/>
          </a:xfrm>
          <a:noFill/>
        </p:spPr>
        <p:txBody>
          <a:bodyPr/>
          <a:lstStyle/>
          <a:p>
            <a:r>
              <a:rPr lang="en-US" sz="3200" smtClean="0"/>
              <a:t>As the electron falls back to the ground state, it gives the energy back as </a:t>
            </a:r>
            <a:r>
              <a:rPr lang="en-US" sz="3200" smtClean="0">
                <a:solidFill>
                  <a:srgbClr val="FFFF00"/>
                </a:solidFill>
              </a:rPr>
              <a:t>light</a:t>
            </a:r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3914775" y="3176588"/>
            <a:ext cx="44450" cy="196691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8008" name="Object 8"/>
          <p:cNvGraphicFramePr>
            <a:graphicFrameLocks/>
          </p:cNvGraphicFramePr>
          <p:nvPr/>
        </p:nvGraphicFramePr>
        <p:xfrm>
          <a:off x="3863975" y="3124200"/>
          <a:ext cx="368300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CorelDRAW!" r:id="rId6" imgW="961730" imgH="221531" progId="CDraw4">
                  <p:embed/>
                </p:oleObj>
              </mc:Choice>
              <mc:Fallback>
                <p:oleObj name="CorelDRAW!" r:id="rId6" imgW="961730" imgH="221531" progId="CDraw4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124200"/>
                        <a:ext cx="3683000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16050"/>
            <a:ext cx="7772400" cy="1981200"/>
          </a:xfrm>
          <a:noFill/>
        </p:spPr>
        <p:txBody>
          <a:bodyPr/>
          <a:lstStyle/>
          <a:p>
            <a:r>
              <a:rPr lang="en-US" sz="3200" smtClean="0"/>
              <a:t>They may fall down in specific steps</a:t>
            </a:r>
          </a:p>
          <a:p>
            <a:r>
              <a:rPr lang="en-US" sz="3200" smtClean="0"/>
              <a:t>Each step has a different energy</a:t>
            </a:r>
          </a:p>
        </p:txBody>
      </p:sp>
      <p:graphicFrame>
        <p:nvGraphicFramePr>
          <p:cNvPr id="13314" name="Object 3"/>
          <p:cNvGraphicFramePr>
            <a:graphicFrameLocks/>
          </p:cNvGraphicFramePr>
          <p:nvPr/>
        </p:nvGraphicFramePr>
        <p:xfrm>
          <a:off x="304800" y="2832100"/>
          <a:ext cx="6858000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CorelDRAW!" r:id="rId4" imgW="1789672" imgH="1033133" progId="CDraw4">
                  <p:embed/>
                </p:oleObj>
              </mc:Choice>
              <mc:Fallback>
                <p:oleObj name="CorelDRAW!" r:id="rId4" imgW="1789672" imgH="1033133" progId="CDraw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32100"/>
                        <a:ext cx="6858000" cy="395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79438" y="647700"/>
            <a:ext cx="7956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 anchorCtr="1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>
                <a:solidFill>
                  <a:schemeClr val="tx2"/>
                </a:solidFill>
              </a:rPr>
              <a:t>Changing the energy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485900" y="4133850"/>
            <a:ext cx="1219200" cy="8763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781300" y="4895850"/>
            <a:ext cx="495300" cy="4381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647950" y="3238500"/>
            <a:ext cx="571500" cy="723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352800" y="4000500"/>
            <a:ext cx="533400" cy="10668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343400" y="2895600"/>
            <a:ext cx="0" cy="4381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4324350" y="3409950"/>
            <a:ext cx="190500" cy="1752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415925" y="301625"/>
            <a:ext cx="8312150" cy="6254750"/>
          </a:xfrm>
          <a:prstGeom prst="rect">
            <a:avLst/>
          </a:prstGeom>
          <a:solidFill>
            <a:srgbClr val="B3B900"/>
          </a:solidFill>
          <a:ln w="12700">
            <a:solidFill>
              <a:srgbClr val="767900"/>
            </a:solidFill>
            <a:miter lim="800000"/>
            <a:headEnd/>
            <a:tailEnd/>
          </a:ln>
          <a:effectLst>
            <a:outerShdw dist="107763" dir="2700000" algn="ctr" rotWithShape="0">
              <a:srgbClr val="7679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graphicFrame>
        <p:nvGraphicFramePr>
          <p:cNvPr id="14338" name="Object 4"/>
          <p:cNvGraphicFramePr>
            <a:graphicFrameLocks/>
          </p:cNvGraphicFramePr>
          <p:nvPr/>
        </p:nvGraphicFramePr>
        <p:xfrm>
          <a:off x="304800" y="1952625"/>
          <a:ext cx="83820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CorelDRAW!" r:id="rId4" imgW="1789672" imgH="1033133" progId="CDraw4">
                  <p:embed/>
                </p:oleObj>
              </mc:Choice>
              <mc:Fallback>
                <p:oleObj name="CorelDRAW!" r:id="rId4" imgW="1789672" imgH="1033133" progId="CDraw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52625"/>
                        <a:ext cx="83820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Freeform 5"/>
          <p:cNvSpPr>
            <a:spLocks/>
          </p:cNvSpPr>
          <p:nvPr/>
        </p:nvSpPr>
        <p:spPr bwMode="auto">
          <a:xfrm>
            <a:off x="6562725" y="2952750"/>
            <a:ext cx="1439863" cy="1458913"/>
          </a:xfrm>
          <a:custGeom>
            <a:avLst/>
            <a:gdLst>
              <a:gd name="T0" fmla="*/ 752475 w 907"/>
              <a:gd name="T1" fmla="*/ 0 h 919"/>
              <a:gd name="T2" fmla="*/ 0 w 907"/>
              <a:gd name="T3" fmla="*/ 863600 h 919"/>
              <a:gd name="T4" fmla="*/ 523875 w 907"/>
              <a:gd name="T5" fmla="*/ 1457325 h 919"/>
              <a:gd name="T6" fmla="*/ 1438275 w 907"/>
              <a:gd name="T7" fmla="*/ 785813 h 919"/>
              <a:gd name="T8" fmla="*/ 1295400 w 907"/>
              <a:gd name="T9" fmla="*/ 565150 h 919"/>
              <a:gd name="T10" fmla="*/ 1133475 w 907"/>
              <a:gd name="T11" fmla="*/ 374650 h 919"/>
              <a:gd name="T12" fmla="*/ 990600 w 907"/>
              <a:gd name="T13" fmla="*/ 211138 h 919"/>
              <a:gd name="T14" fmla="*/ 752475 w 907"/>
              <a:gd name="T15" fmla="*/ 0 h 9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07"/>
              <a:gd name="T25" fmla="*/ 0 h 919"/>
              <a:gd name="T26" fmla="*/ 907 w 907"/>
              <a:gd name="T27" fmla="*/ 919 h 9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07" h="919">
                <a:moveTo>
                  <a:pt x="474" y="0"/>
                </a:moveTo>
                <a:lnTo>
                  <a:pt x="0" y="544"/>
                </a:lnTo>
                <a:lnTo>
                  <a:pt x="330" y="918"/>
                </a:lnTo>
                <a:lnTo>
                  <a:pt x="906" y="495"/>
                </a:lnTo>
                <a:lnTo>
                  <a:pt x="816" y="356"/>
                </a:lnTo>
                <a:lnTo>
                  <a:pt x="714" y="236"/>
                </a:lnTo>
                <a:lnTo>
                  <a:pt x="624" y="133"/>
                </a:lnTo>
                <a:lnTo>
                  <a:pt x="474" y="0"/>
                </a:lnTo>
              </a:path>
            </a:pathLst>
          </a:custGeom>
          <a:solidFill>
            <a:srgbClr val="60C90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1076325" y="3543300"/>
            <a:ext cx="2906713" cy="2087563"/>
          </a:xfrm>
          <a:custGeom>
            <a:avLst/>
            <a:gdLst>
              <a:gd name="T0" fmla="*/ 676275 w 1831"/>
              <a:gd name="T1" fmla="*/ 0 h 1315"/>
              <a:gd name="T2" fmla="*/ 2905126 w 1831"/>
              <a:gd name="T3" fmla="*/ 1466850 h 1315"/>
              <a:gd name="T4" fmla="*/ 2790826 w 1831"/>
              <a:gd name="T5" fmla="*/ 1609725 h 1315"/>
              <a:gd name="T6" fmla="*/ 2676526 w 1831"/>
              <a:gd name="T7" fmla="*/ 1790701 h 1315"/>
              <a:gd name="T8" fmla="*/ 2600326 w 1831"/>
              <a:gd name="T9" fmla="*/ 1971676 h 1315"/>
              <a:gd name="T10" fmla="*/ 2562226 w 1831"/>
              <a:gd name="T11" fmla="*/ 2085976 h 1315"/>
              <a:gd name="T12" fmla="*/ 0 w 1831"/>
              <a:gd name="T13" fmla="*/ 1381125 h 1315"/>
              <a:gd name="T14" fmla="*/ 38100 w 1831"/>
              <a:gd name="T15" fmla="*/ 1266825 h 1315"/>
              <a:gd name="T16" fmla="*/ 123825 w 1831"/>
              <a:gd name="T17" fmla="*/ 1000125 h 1315"/>
              <a:gd name="T18" fmla="*/ 247650 w 1831"/>
              <a:gd name="T19" fmla="*/ 723900 h 1315"/>
              <a:gd name="T20" fmla="*/ 390525 w 1831"/>
              <a:gd name="T21" fmla="*/ 409575 h 1315"/>
              <a:gd name="T22" fmla="*/ 533400 w 1831"/>
              <a:gd name="T23" fmla="*/ 161925 h 1315"/>
              <a:gd name="T24" fmla="*/ 676275 w 1831"/>
              <a:gd name="T25" fmla="*/ 0 h 13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31"/>
              <a:gd name="T40" fmla="*/ 0 h 1315"/>
              <a:gd name="T41" fmla="*/ 1831 w 1831"/>
              <a:gd name="T42" fmla="*/ 1315 h 13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31" h="1315">
                <a:moveTo>
                  <a:pt x="426" y="0"/>
                </a:moveTo>
                <a:lnTo>
                  <a:pt x="1830" y="924"/>
                </a:lnTo>
                <a:lnTo>
                  <a:pt x="1758" y="1014"/>
                </a:lnTo>
                <a:lnTo>
                  <a:pt x="1686" y="1128"/>
                </a:lnTo>
                <a:lnTo>
                  <a:pt x="1638" y="1242"/>
                </a:lnTo>
                <a:lnTo>
                  <a:pt x="1614" y="1314"/>
                </a:lnTo>
                <a:lnTo>
                  <a:pt x="0" y="870"/>
                </a:lnTo>
                <a:lnTo>
                  <a:pt x="24" y="798"/>
                </a:lnTo>
                <a:lnTo>
                  <a:pt x="78" y="630"/>
                </a:lnTo>
                <a:lnTo>
                  <a:pt x="156" y="456"/>
                </a:lnTo>
                <a:lnTo>
                  <a:pt x="246" y="258"/>
                </a:lnTo>
                <a:lnTo>
                  <a:pt x="336" y="102"/>
                </a:lnTo>
                <a:lnTo>
                  <a:pt x="426" y="0"/>
                </a:lnTo>
              </a:path>
            </a:pathLst>
          </a:custGeom>
          <a:solidFill>
            <a:srgbClr val="60C90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143000" y="4724400"/>
            <a:ext cx="2552700" cy="8572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419350" y="4476750"/>
            <a:ext cx="1409700" cy="7524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828800" y="4438650"/>
            <a:ext cx="1962150" cy="914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390650" y="4495800"/>
            <a:ext cx="2343150" cy="9715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143250" y="4667250"/>
            <a:ext cx="771525" cy="4381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3486150" y="2009775"/>
            <a:ext cx="1354138" cy="1992313"/>
          </a:xfrm>
          <a:custGeom>
            <a:avLst/>
            <a:gdLst>
              <a:gd name="T0" fmla="*/ 0 w 853"/>
              <a:gd name="T1" fmla="*/ 219075 h 1255"/>
              <a:gd name="T2" fmla="*/ 180975 w 853"/>
              <a:gd name="T3" fmla="*/ 161925 h 1255"/>
              <a:gd name="T4" fmla="*/ 333375 w 853"/>
              <a:gd name="T5" fmla="*/ 114300 h 1255"/>
              <a:gd name="T6" fmla="*/ 533400 w 853"/>
              <a:gd name="T7" fmla="*/ 57150 h 1255"/>
              <a:gd name="T8" fmla="*/ 781050 w 853"/>
              <a:gd name="T9" fmla="*/ 28575 h 1255"/>
              <a:gd name="T10" fmla="*/ 1000125 w 853"/>
              <a:gd name="T11" fmla="*/ 0 h 1255"/>
              <a:gd name="T12" fmla="*/ 1352550 w 853"/>
              <a:gd name="T13" fmla="*/ 1876426 h 1255"/>
              <a:gd name="T14" fmla="*/ 1171575 w 853"/>
              <a:gd name="T15" fmla="*/ 1866901 h 1255"/>
              <a:gd name="T16" fmla="*/ 952500 w 853"/>
              <a:gd name="T17" fmla="*/ 1895476 h 1255"/>
              <a:gd name="T18" fmla="*/ 771525 w 853"/>
              <a:gd name="T19" fmla="*/ 1952626 h 1255"/>
              <a:gd name="T20" fmla="*/ 666750 w 853"/>
              <a:gd name="T21" fmla="*/ 1990726 h 1255"/>
              <a:gd name="T22" fmla="*/ 0 w 853"/>
              <a:gd name="T23" fmla="*/ 219075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53"/>
              <a:gd name="T37" fmla="*/ 0 h 1255"/>
              <a:gd name="T38" fmla="*/ 853 w 853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53" h="1255">
                <a:moveTo>
                  <a:pt x="0" y="138"/>
                </a:moveTo>
                <a:lnTo>
                  <a:pt x="114" y="102"/>
                </a:lnTo>
                <a:lnTo>
                  <a:pt x="210" y="72"/>
                </a:lnTo>
                <a:lnTo>
                  <a:pt x="336" y="36"/>
                </a:lnTo>
                <a:lnTo>
                  <a:pt x="492" y="18"/>
                </a:lnTo>
                <a:lnTo>
                  <a:pt x="630" y="0"/>
                </a:lnTo>
                <a:lnTo>
                  <a:pt x="852" y="1182"/>
                </a:lnTo>
                <a:lnTo>
                  <a:pt x="738" y="1176"/>
                </a:lnTo>
                <a:lnTo>
                  <a:pt x="600" y="1194"/>
                </a:lnTo>
                <a:lnTo>
                  <a:pt x="486" y="1230"/>
                </a:lnTo>
                <a:lnTo>
                  <a:pt x="420" y="1254"/>
                </a:lnTo>
                <a:lnTo>
                  <a:pt x="0" y="138"/>
                </a:lnTo>
              </a:path>
            </a:pathLst>
          </a:custGeom>
          <a:solidFill>
            <a:srgbClr val="60C90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619500" y="2181225"/>
            <a:ext cx="647700" cy="17716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229100" y="2638425"/>
            <a:ext cx="361950" cy="12668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562475" y="3190875"/>
            <a:ext cx="161925" cy="6953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962400" y="2381250"/>
            <a:ext cx="457200" cy="15335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6686550" y="3124200"/>
            <a:ext cx="762000" cy="838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6838950" y="3543300"/>
            <a:ext cx="609600" cy="5715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6991350" y="3943350"/>
            <a:ext cx="361950" cy="3238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1500000">
            <a:off x="896938" y="3094038"/>
            <a:ext cx="4889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0">
                <a:solidFill>
                  <a:srgbClr val="081D58"/>
                </a:solidFill>
              </a:rPr>
              <a:t>{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4620000">
            <a:off x="3691731" y="1083469"/>
            <a:ext cx="59213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9600">
                <a:solidFill>
                  <a:srgbClr val="081D58"/>
                </a:solidFill>
              </a:rPr>
              <a:t>{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8400000">
            <a:off x="7567613" y="2449513"/>
            <a:ext cx="59213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9600">
                <a:solidFill>
                  <a:srgbClr val="081D58"/>
                </a:solidFill>
              </a:rPr>
              <a:t>{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287463" y="406400"/>
            <a:ext cx="6634162" cy="984250"/>
          </a:xfrm>
          <a:prstGeom prst="rect">
            <a:avLst/>
          </a:prstGeom>
          <a:solidFill>
            <a:srgbClr val="6767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1995488" y="406400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2082800" y="406400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300288" y="406400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2452688" y="406400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2605088" y="406400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4203700" y="390525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4338638" y="390525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4459288" y="390525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4562475" y="390525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4748213" y="390525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6507163" y="406400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6592888" y="406400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6762750" y="406400"/>
            <a:ext cx="0" cy="1001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 flipV="1">
            <a:off x="3883025" y="1409700"/>
            <a:ext cx="196850" cy="277813"/>
          </a:xfrm>
          <a:prstGeom prst="line">
            <a:avLst/>
          </a:prstGeom>
          <a:noFill/>
          <a:ln w="25400">
            <a:solidFill>
              <a:srgbClr val="081D5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 flipH="1">
            <a:off x="3883025" y="1441450"/>
            <a:ext cx="984250" cy="279400"/>
          </a:xfrm>
          <a:prstGeom prst="line">
            <a:avLst/>
          </a:prstGeom>
          <a:noFill/>
          <a:ln w="25400">
            <a:solidFill>
              <a:srgbClr val="081D5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 flipV="1">
            <a:off x="974725" y="1441450"/>
            <a:ext cx="903288" cy="2595563"/>
          </a:xfrm>
          <a:prstGeom prst="line">
            <a:avLst/>
          </a:prstGeom>
          <a:noFill/>
          <a:ln w="25400">
            <a:solidFill>
              <a:srgbClr val="081D5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V="1">
            <a:off x="974725" y="1409700"/>
            <a:ext cx="1757363" cy="2692400"/>
          </a:xfrm>
          <a:prstGeom prst="line">
            <a:avLst/>
          </a:prstGeom>
          <a:noFill/>
          <a:ln w="25400">
            <a:solidFill>
              <a:srgbClr val="081D5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 flipH="1" flipV="1">
            <a:off x="6329363" y="1409700"/>
            <a:ext cx="1592262" cy="1641475"/>
          </a:xfrm>
          <a:prstGeom prst="line">
            <a:avLst/>
          </a:prstGeom>
          <a:noFill/>
          <a:ln w="25400">
            <a:solidFill>
              <a:srgbClr val="081D5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 flipH="1" flipV="1">
            <a:off x="6821488" y="1376363"/>
            <a:ext cx="1100137" cy="1708150"/>
          </a:xfrm>
          <a:prstGeom prst="line">
            <a:avLst/>
          </a:prstGeom>
          <a:noFill/>
          <a:ln w="25400">
            <a:solidFill>
              <a:srgbClr val="081D5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8581680" y="546480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72320" y="54554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95525"/>
            <a:ext cx="8229600" cy="41814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The further they fall, more energy is released and the higher the frequency.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This is a simplified explanation!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The orbitals also have different energies inside energy levels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All the electrons can move around.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222375" y="652463"/>
            <a:ext cx="6634163" cy="984250"/>
          </a:xfrm>
          <a:prstGeom prst="rect">
            <a:avLst/>
          </a:prstGeom>
          <a:solidFill>
            <a:srgbClr val="6767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930400" y="652463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2017713" y="652463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2235200" y="652463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2387600" y="652463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2540000" y="652463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4138613" y="636588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4273550" y="636588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4394200" y="636588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4497388" y="636588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4683125" y="636588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6442075" y="652463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6527800" y="652463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6697663" y="652463"/>
            <a:ext cx="0" cy="1001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1236663" y="1736725"/>
            <a:ext cx="2219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Ultraviolet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3687763" y="1757363"/>
            <a:ext cx="2219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Visible</a:t>
            </a: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5724525" y="1790700"/>
            <a:ext cx="2219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Infrared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455613"/>
            <a:ext cx="7772400" cy="762000"/>
          </a:xfrm>
        </p:spPr>
        <p:txBody>
          <a:bodyPr/>
          <a:lstStyle/>
          <a:p>
            <a:r>
              <a:rPr lang="en-US" smtClean="0"/>
              <a:t>The Bohr Model of the Atom</a:t>
            </a:r>
          </a:p>
        </p:txBody>
      </p:sp>
      <p:pic>
        <p:nvPicPr>
          <p:cNvPr id="23555" name="Picture 3" descr="Bo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931988"/>
            <a:ext cx="2160587" cy="34290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15950" y="5514975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/>
              <a:t>Niels Bohr</a:t>
            </a:r>
          </a:p>
        </p:txBody>
      </p:sp>
      <p:sp>
        <p:nvSpPr>
          <p:cNvPr id="235525" name="AutoShape 5"/>
          <p:cNvSpPr>
            <a:spLocks noChangeArrowheads="1"/>
          </p:cNvSpPr>
          <p:nvPr/>
        </p:nvSpPr>
        <p:spPr bwMode="auto">
          <a:xfrm>
            <a:off x="2987675" y="1270000"/>
            <a:ext cx="3240088" cy="4851400"/>
          </a:xfrm>
          <a:prstGeom prst="wedgeRoundRectCallout">
            <a:avLst>
              <a:gd name="adj1" fmla="val -81014"/>
              <a:gd name="adj2" fmla="val 2421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/>
              <a:t>I pictured the electrons orbiting the nucleus much like planets orbiting the sun.</a:t>
            </a:r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3160713" y="3381375"/>
            <a:ext cx="3005137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/>
              <a:t>However, electrons are found in </a:t>
            </a:r>
            <a:r>
              <a:rPr lang="en-US" sz="2400" b="1">
                <a:solidFill>
                  <a:srgbClr val="FFFF00"/>
                </a:solidFill>
              </a:rPr>
              <a:t>specific</a:t>
            </a:r>
            <a:r>
              <a:rPr lang="en-US" sz="2400" b="1"/>
              <a:t> circular paths around the nucleus, and can </a:t>
            </a:r>
            <a:r>
              <a:rPr lang="en-US" sz="2400" b="1">
                <a:solidFill>
                  <a:srgbClr val="FFFF00"/>
                </a:solidFill>
              </a:rPr>
              <a:t>jump</a:t>
            </a:r>
            <a:r>
              <a:rPr lang="en-US" sz="2400" b="1"/>
              <a:t> from </a:t>
            </a:r>
            <a:r>
              <a:rPr lang="en-US" sz="2400" b="1" i="1"/>
              <a:t>one level to another</a:t>
            </a:r>
            <a:r>
              <a:rPr lang="en-US" sz="2400" b="1"/>
              <a:t>.</a:t>
            </a:r>
          </a:p>
        </p:txBody>
      </p:sp>
      <p:pic>
        <p:nvPicPr>
          <p:cNvPr id="235527" name="Picture 7" descr="A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138" y="2487613"/>
            <a:ext cx="2474912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5" grpId="0" animBg="1" autoUpdateAnimBg="0"/>
      <p:bldP spid="235526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0366"/>
            <a:ext cx="7772400" cy="770084"/>
          </a:xfrm>
        </p:spPr>
        <p:txBody>
          <a:bodyPr/>
          <a:lstStyle/>
          <a:p>
            <a:r>
              <a:rPr lang="en-US" dirty="0" smtClean="0"/>
              <a:t>Here’s What it Might Look Like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http://www.mhhe.com/physsci/chemistry/chang7/esp/folder_structure/pe/m1/s3/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78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4746625" y="628650"/>
            <a:ext cx="4037013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These are called the </a:t>
            </a:r>
            <a:r>
              <a:rPr lang="en-US" sz="3400" b="1" i="1"/>
              <a:t>atomic emission spectrum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Unique to each element, like fingerprints!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Very useful for identifying elements</a:t>
            </a:r>
          </a:p>
        </p:txBody>
      </p:sp>
      <p:graphicFrame>
        <p:nvGraphicFramePr>
          <p:cNvPr id="9218" name="Object 0"/>
          <p:cNvGraphicFramePr>
            <a:graphicFrameLocks/>
          </p:cNvGraphicFramePr>
          <p:nvPr/>
        </p:nvGraphicFramePr>
        <p:xfrm>
          <a:off x="738188" y="4667250"/>
          <a:ext cx="38100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CorelDRAW!" r:id="rId4" imgW="584907" imgH="148355" progId="CDraw4">
                  <p:embed/>
                </p:oleObj>
              </mc:Choice>
              <mc:Fallback>
                <p:oleObj name="CorelDRAW!" r:id="rId4" imgW="584907" imgH="148355" progId="CDraw4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4667250"/>
                        <a:ext cx="38100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"/>
          <p:cNvGraphicFramePr>
            <a:graphicFrameLocks/>
          </p:cNvGraphicFramePr>
          <p:nvPr/>
        </p:nvGraphicFramePr>
        <p:xfrm>
          <a:off x="738188" y="2947988"/>
          <a:ext cx="37925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CorelDRAW!" r:id="rId6" imgW="563382" imgH="119331" progId="CDraw4">
                  <p:embed/>
                </p:oleObj>
              </mc:Choice>
              <mc:Fallback>
                <p:oleObj name="CorelDRAW!" r:id="rId6" imgW="563382" imgH="119331" progId="CDraw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2947988"/>
                        <a:ext cx="37925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"/>
          <p:cNvGraphicFramePr>
            <a:graphicFrameLocks/>
          </p:cNvGraphicFramePr>
          <p:nvPr/>
        </p:nvGraphicFramePr>
        <p:xfrm>
          <a:off x="741363" y="1184275"/>
          <a:ext cx="37973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CorelDRAW!" r:id="rId8" imgW="582190" imgH="143431" progId="CDraw4">
                  <p:embed/>
                </p:oleObj>
              </mc:Choice>
              <mc:Fallback>
                <p:oleObj name="CorelDRAW!" r:id="rId8" imgW="582190" imgH="143431" progId="CDraw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1184275"/>
                        <a:ext cx="37973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4363"/>
            <a:ext cx="7772400" cy="762000"/>
          </a:xfrm>
          <a:noFill/>
        </p:spPr>
        <p:txBody>
          <a:bodyPr/>
          <a:lstStyle/>
          <a:p>
            <a:r>
              <a:rPr lang="en-US" smtClean="0"/>
              <a:t>Atomic Spectra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  <a:noFill/>
        </p:spPr>
        <p:txBody>
          <a:bodyPr/>
          <a:lstStyle/>
          <a:p>
            <a:r>
              <a:rPr lang="en-US" sz="3600" u="sng" smtClean="0"/>
              <a:t>White light</a:t>
            </a:r>
            <a:r>
              <a:rPr lang="en-US" sz="3600" smtClean="0"/>
              <a:t> is made up of all the colors of the visible spectrum.</a:t>
            </a:r>
          </a:p>
          <a:p>
            <a:r>
              <a:rPr lang="en-US" sz="3600" smtClean="0"/>
              <a:t>Passing it through a </a:t>
            </a:r>
            <a:r>
              <a:rPr lang="en-US" sz="3600" smtClean="0">
                <a:solidFill>
                  <a:srgbClr val="FFFF00"/>
                </a:solidFill>
              </a:rPr>
              <a:t>prism</a:t>
            </a:r>
            <a:r>
              <a:rPr lang="en-US" sz="3600" smtClean="0"/>
              <a:t> separates it.</a:t>
            </a:r>
          </a:p>
          <a:p>
            <a:endParaRPr lang="en-US" sz="3600" smtClean="0"/>
          </a:p>
        </p:txBody>
      </p:sp>
      <p:graphicFrame>
        <p:nvGraphicFramePr>
          <p:cNvPr id="6146" name="Object 4"/>
          <p:cNvGraphicFramePr>
            <a:graphicFrameLocks noGrp="1"/>
          </p:cNvGraphicFramePr>
          <p:nvPr>
            <p:ph type="clipArt" sz="half" idx="2"/>
          </p:nvPr>
        </p:nvGraphicFramePr>
        <p:xfrm>
          <a:off x="4500563" y="1828800"/>
          <a:ext cx="380047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Microsoft ClipArt Gallery" r:id="rId4" imgW="5973763" imgH="3816350" progId="MS_ClipArt_Gallery">
                  <p:embed/>
                </p:oleObj>
              </mc:Choice>
              <mc:Fallback>
                <p:oleObj name="Microsoft ClipArt Gallery" r:id="rId4" imgW="5973763" imgH="381635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828800"/>
                        <a:ext cx="3800475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4"/>
          <p:cNvSpPr>
            <a:spLocks noChangeArrowheads="1" noChangeShapeType="1" noTextEdit="1"/>
          </p:cNvSpPr>
          <p:nvPr/>
        </p:nvSpPr>
        <p:spPr bwMode="auto">
          <a:xfrm>
            <a:off x="2490788" y="3113088"/>
            <a:ext cx="41624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End of Chapter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68216"/>
            <a:ext cx="7772400" cy="770084"/>
          </a:xfrm>
        </p:spPr>
        <p:txBody>
          <a:bodyPr/>
          <a:lstStyle/>
          <a:p>
            <a:r>
              <a:rPr lang="en-US" dirty="0" smtClean="0"/>
              <a:t>Questions for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5.1 Section Assessment, Page 132 #1 – 7</a:t>
            </a:r>
          </a:p>
          <a:p>
            <a:r>
              <a:rPr lang="en-US" dirty="0" smtClean="0"/>
              <a:t>Practice Problems, Page 137#8, 9; 5.2 Section Assessment, Page 136 #10 – 13</a:t>
            </a:r>
          </a:p>
          <a:p>
            <a:r>
              <a:rPr lang="en-US" dirty="0" smtClean="0"/>
              <a:t>Practice Problems, Page 140 #14, 15; 5.3 Section Assessment, Page 146 #16 - 20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6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68216"/>
            <a:ext cx="7772400" cy="770084"/>
          </a:xfrm>
        </p:spPr>
        <p:txBody>
          <a:bodyPr/>
          <a:lstStyle/>
          <a:p>
            <a:r>
              <a:rPr lang="en-US" dirty="0" smtClean="0"/>
              <a:t>Questions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149 – 152 #26, 27, 28, 29, 30, 31, 32, 33, 34, 35, 36, 37, 38, 39, 41, 42, 47, 50, 51, 52, 53, 55, 57, 59, 60, 61, 62, 63, 64, 68, 70, 71, 72, 77, 80, 81, 82, 83, 84, 90, 93</a:t>
            </a:r>
          </a:p>
          <a:p>
            <a:r>
              <a:rPr lang="en-US" dirty="0" smtClean="0"/>
              <a:t>Additional worksheets or problems may be assigned.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2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552450"/>
            <a:ext cx="7772400" cy="762000"/>
          </a:xfrm>
        </p:spPr>
        <p:txBody>
          <a:bodyPr/>
          <a:lstStyle/>
          <a:p>
            <a:r>
              <a:rPr lang="en-US" smtClean="0"/>
              <a:t>Bohr’s model</a:t>
            </a:r>
          </a:p>
        </p:txBody>
      </p:sp>
      <p:sp>
        <p:nvSpPr>
          <p:cNvPr id="22425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530225" y="1308100"/>
            <a:ext cx="8156575" cy="5227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u="sng" smtClean="0">
                <a:solidFill>
                  <a:schemeClr val="tx2"/>
                </a:solidFill>
              </a:rPr>
              <a:t>Energy level</a:t>
            </a:r>
            <a:r>
              <a:rPr lang="en-US" sz="3600" smtClean="0"/>
              <a:t> of an electron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3600" smtClean="0"/>
              <a:t>analogous to the rungs of a ladder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The electron cannot exist between energy levels, just like you can’t stand between rungs on a ladder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A</a:t>
            </a:r>
            <a:r>
              <a:rPr lang="en-US" sz="3600" smtClean="0">
                <a:solidFill>
                  <a:schemeClr val="tx2"/>
                </a:solidFill>
              </a:rPr>
              <a:t> </a:t>
            </a:r>
            <a:r>
              <a:rPr lang="en-US" sz="3600" b="1" u="sng" smtClean="0">
                <a:solidFill>
                  <a:schemeClr val="tx2"/>
                </a:solidFill>
              </a:rPr>
              <a:t>quantum</a:t>
            </a:r>
            <a:r>
              <a:rPr lang="en-US" sz="3600" smtClean="0"/>
              <a:t> of energy is the amount of energy required to move an electron from one energy level to another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2113"/>
            <a:ext cx="7772400" cy="1431925"/>
          </a:xfrm>
          <a:noFill/>
        </p:spPr>
        <p:txBody>
          <a:bodyPr/>
          <a:lstStyle/>
          <a:p>
            <a:r>
              <a:rPr lang="en-US" smtClean="0"/>
              <a:t>The Quantum Mechanical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3700" y="1584325"/>
            <a:ext cx="8458200" cy="5011738"/>
          </a:xfrm>
          <a:noFill/>
        </p:spPr>
        <p:txBody>
          <a:bodyPr/>
          <a:lstStyle/>
          <a:p>
            <a:r>
              <a:rPr lang="en-US" sz="3200" smtClean="0"/>
              <a:t>Energy is “quantized” - It comes in chunks.</a:t>
            </a:r>
          </a:p>
          <a:p>
            <a:r>
              <a:rPr lang="en-US" sz="3200" smtClean="0"/>
              <a:t>A </a:t>
            </a:r>
            <a:r>
              <a:rPr lang="en-US" sz="3200" b="1" u="sng" smtClean="0"/>
              <a:t>quantum</a:t>
            </a:r>
            <a:r>
              <a:rPr lang="en-US" sz="3200" smtClean="0"/>
              <a:t> is the amount of energy needed to move from one energy level to another.</a:t>
            </a:r>
          </a:p>
          <a:p>
            <a:r>
              <a:rPr lang="en-US" sz="3200" smtClean="0"/>
              <a:t>Since the energy of an atom is never “in between” there must be a quantum leap in energy.</a:t>
            </a:r>
          </a:p>
          <a:p>
            <a:r>
              <a:rPr lang="en-US" sz="3200" smtClean="0"/>
              <a:t>In 1926, </a:t>
            </a:r>
            <a:r>
              <a:rPr lang="en-US" sz="3600" b="1" smtClean="0">
                <a:solidFill>
                  <a:srgbClr val="FFFF00"/>
                </a:solidFill>
              </a:rPr>
              <a:t>Erwin Schrodinger</a:t>
            </a:r>
            <a:r>
              <a:rPr lang="en-US" sz="3200" smtClean="0"/>
              <a:t> derived an </a:t>
            </a:r>
            <a:r>
              <a:rPr lang="en-US" sz="3200" u="sng" smtClean="0"/>
              <a:t>equation</a:t>
            </a:r>
            <a:r>
              <a:rPr lang="en-US" sz="3200" smtClean="0"/>
              <a:t> that described the energy and position of the electrons in an atom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Schrodinger’s Wave Equation</a:t>
            </a:r>
          </a:p>
        </p:txBody>
      </p:sp>
      <p:pic>
        <p:nvPicPr>
          <p:cNvPr id="1028" name="Picture 3" descr="schrodinger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2530475" cy="35814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3348038" y="1277938"/>
            <a:ext cx="5105400" cy="1524000"/>
          </a:xfrm>
          <a:prstGeom prst="wedgeRoundRectCallout">
            <a:avLst>
              <a:gd name="adj1" fmla="val -69838"/>
              <a:gd name="adj2" fmla="val 104375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714750" y="1484313"/>
          <a:ext cx="43434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2247900" imgH="571500" progId="Equation.DSMT4">
                  <p:embed/>
                </p:oleObj>
              </mc:Choice>
              <mc:Fallback>
                <p:oleObj name="Equation" r:id="rId4" imgW="2247900" imgH="571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484313"/>
                        <a:ext cx="4343400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524250" y="3632200"/>
            <a:ext cx="50371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000" b="1">
                <a:cs typeface="Arial" charset="0"/>
              </a:rPr>
              <a:t>Equation for the  </a:t>
            </a:r>
            <a:r>
              <a:rPr lang="en-US" sz="3000" b="1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probability</a:t>
            </a:r>
            <a:r>
              <a:rPr lang="en-US" sz="3000" b="1">
                <a:cs typeface="Arial" charset="0"/>
              </a:rPr>
              <a:t> of a single electron being found along a single axis (x-axis)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7200" y="5181600"/>
            <a:ext cx="286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Erwin Schrodinger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9600" y="5254626"/>
            <a:ext cx="278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Erwin Schrodinger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58674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Things that are very small </a:t>
            </a:r>
            <a:r>
              <a:rPr lang="en-US" sz="3600" i="1" smtClean="0"/>
              <a:t>behave differently</a:t>
            </a:r>
            <a:r>
              <a:rPr lang="en-US" sz="3600" smtClean="0"/>
              <a:t> from things big enough to see.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The </a:t>
            </a:r>
            <a:r>
              <a:rPr lang="en-US" sz="3600" i="1" smtClean="0">
                <a:solidFill>
                  <a:srgbClr val="FFFF00"/>
                </a:solidFill>
              </a:rPr>
              <a:t>quantum mechanical model</a:t>
            </a:r>
            <a:r>
              <a:rPr lang="en-US" sz="3600" smtClean="0"/>
              <a:t> is a </a:t>
            </a:r>
            <a:r>
              <a:rPr lang="en-US" sz="3600" u="sng" smtClean="0"/>
              <a:t>mathematical solution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It is not like anything you can see </a:t>
            </a:r>
            <a:r>
              <a:rPr lang="en-US" sz="3200" smtClean="0"/>
              <a:t>(like plum pudding!)</a:t>
            </a:r>
          </a:p>
        </p:txBody>
      </p:sp>
      <p:graphicFrame>
        <p:nvGraphicFramePr>
          <p:cNvPr id="2050" name="Object 3"/>
          <p:cNvGraphicFramePr>
            <a:graphicFrameLocks noGrp="1"/>
          </p:cNvGraphicFramePr>
          <p:nvPr>
            <p:ph type="clipArt" sz="half" idx="2"/>
          </p:nvPr>
        </p:nvGraphicFramePr>
        <p:xfrm>
          <a:off x="6389688" y="2336800"/>
          <a:ext cx="2068512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lipArt" r:id="rId4" imgW="2559050" imgH="3597275" progId="MS_ClipArt_Gallery.2">
                  <p:embed/>
                </p:oleObj>
              </mc:Choice>
              <mc:Fallback>
                <p:oleObj name="ClipArt" r:id="rId4" imgW="2559050" imgH="3597275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3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2336800"/>
                        <a:ext cx="2068512" cy="312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17538"/>
            <a:ext cx="7772400" cy="1431925"/>
          </a:xfrm>
          <a:noFill/>
        </p:spPr>
        <p:txBody>
          <a:bodyPr/>
          <a:lstStyle/>
          <a:p>
            <a:r>
              <a:rPr lang="en-US" smtClean="0"/>
              <a:t>The Quantum Mechanical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theme/theme1.xml><?xml version="1.0" encoding="utf-8"?>
<a:theme xmlns:a="http://schemas.openxmlformats.org/drawingml/2006/main" name="AP131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AP1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P13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13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D:\DATA\PRESENT\AP131.PPT</Template>
  <TotalTime>4860</TotalTime>
  <Words>2092</Words>
  <Application>Microsoft Office PowerPoint</Application>
  <PresentationFormat>On-screen Show (4:3)</PresentationFormat>
  <Paragraphs>416</Paragraphs>
  <Slides>55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55</vt:i4>
      </vt:variant>
    </vt:vector>
  </HeadingPairs>
  <TitlesOfParts>
    <vt:vector size="69" baseType="lpstr">
      <vt:lpstr>Animals</vt:lpstr>
      <vt:lpstr>Arial</vt:lpstr>
      <vt:lpstr>Arial Black</vt:lpstr>
      <vt:lpstr>Comic Sans MS</vt:lpstr>
      <vt:lpstr>Monotype Sorts</vt:lpstr>
      <vt:lpstr>Symbol</vt:lpstr>
      <vt:lpstr>Times New Roman</vt:lpstr>
      <vt:lpstr>Wingdings</vt:lpstr>
      <vt:lpstr>AP131</vt:lpstr>
      <vt:lpstr>Equation</vt:lpstr>
      <vt:lpstr>ClipArt</vt:lpstr>
      <vt:lpstr>CorelDRAW!</vt:lpstr>
      <vt:lpstr>Acrobat Document</vt:lpstr>
      <vt:lpstr>Microsoft ClipArt Gallery</vt:lpstr>
      <vt:lpstr>Chapter 5 “Electrons in Atoms”</vt:lpstr>
      <vt:lpstr>Section 5.1 Models of the Atom</vt:lpstr>
      <vt:lpstr>Ernest Rutherford’s Model</vt:lpstr>
      <vt:lpstr>Niels Bohr’s Model</vt:lpstr>
      <vt:lpstr>The Bohr Model of the Atom</vt:lpstr>
      <vt:lpstr>Bohr’s model</vt:lpstr>
      <vt:lpstr>The Quantum Mechanical Model</vt:lpstr>
      <vt:lpstr>Schrodinger’s Wave Equation</vt:lpstr>
      <vt:lpstr>The Quantum Mechanical Model</vt:lpstr>
      <vt:lpstr>The Quantum Mechanical Model</vt:lpstr>
      <vt:lpstr>The Quantum Mechanical Model</vt:lpstr>
      <vt:lpstr>Atomic Orbitals</vt:lpstr>
      <vt:lpstr>Principal Quantum Number</vt:lpstr>
      <vt:lpstr>Summary</vt:lpstr>
      <vt:lpstr>By Energy Level</vt:lpstr>
      <vt:lpstr>By Energy Level</vt:lpstr>
      <vt:lpstr>By Energy Level</vt:lpstr>
      <vt:lpstr>Section 5.2 Electron Arrangement in Atoms</vt:lpstr>
      <vt:lpstr>PowerPoint Presentation</vt:lpstr>
      <vt:lpstr>Electron Configurations…</vt:lpstr>
      <vt:lpstr>Pauli Exclusion Principle</vt:lpstr>
      <vt:lpstr>Quantum Numbers</vt:lpstr>
      <vt:lpstr>Electron Configurations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Orbitals fill in an order </vt:lpstr>
      <vt:lpstr>Write the electron configurations for these elements:</vt:lpstr>
      <vt:lpstr>Chromium is actually:</vt:lpstr>
      <vt:lpstr>Copper’s electron configuration</vt:lpstr>
      <vt:lpstr>Irregular configurations of Cr and Cu</vt:lpstr>
      <vt:lpstr>Section 5.3 Physics and the Quantum Mechanical Model</vt:lpstr>
      <vt:lpstr>Light</vt:lpstr>
      <vt:lpstr> </vt:lpstr>
      <vt:lpstr>Electromagnetic radiation propagates through space as a wave moving at the speed of light.</vt:lpstr>
      <vt:lpstr>Wavelength and Frequency</vt:lpstr>
      <vt:lpstr>If the light is not white</vt:lpstr>
      <vt:lpstr>Atomic Spectrum</vt:lpstr>
      <vt:lpstr>PowerPoint Presentation</vt:lpstr>
      <vt:lpstr>Explanation of atomic spectra</vt:lpstr>
      <vt:lpstr>Changing the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Here’s What it Might Look Like</vt:lpstr>
      <vt:lpstr> </vt:lpstr>
      <vt:lpstr>Atomic Spectra</vt:lpstr>
      <vt:lpstr>PowerPoint Presentation</vt:lpstr>
      <vt:lpstr>Questions for Practice</vt:lpstr>
      <vt:lpstr>Questions for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Electrons in Atoms</dc:title>
  <dc:creator>Stephen L. Cotton</dc:creator>
  <cp:lastModifiedBy>Gingras, Shelley L. (ASD-E)</cp:lastModifiedBy>
  <cp:revision>116</cp:revision>
  <cp:lastPrinted>2014-09-30T18:46:14Z</cp:lastPrinted>
  <dcterms:created xsi:type="dcterms:W3CDTF">1995-03-12T16:22:02Z</dcterms:created>
  <dcterms:modified xsi:type="dcterms:W3CDTF">2015-10-12T19:03:29Z</dcterms:modified>
</cp:coreProperties>
</file>