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1" r:id="rId2"/>
    <p:sldId id="262" r:id="rId3"/>
    <p:sldId id="284" r:id="rId4"/>
    <p:sldId id="263" r:id="rId5"/>
    <p:sldId id="266" r:id="rId6"/>
    <p:sldId id="267" r:id="rId7"/>
    <p:sldId id="288" r:id="rId8"/>
    <p:sldId id="268" r:id="rId9"/>
    <p:sldId id="289" r:id="rId10"/>
    <p:sldId id="270" r:id="rId11"/>
    <p:sldId id="285" r:id="rId12"/>
    <p:sldId id="290" r:id="rId13"/>
    <p:sldId id="291" r:id="rId14"/>
    <p:sldId id="271" r:id="rId15"/>
    <p:sldId id="286" r:id="rId16"/>
    <p:sldId id="272" r:id="rId17"/>
    <p:sldId id="287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90CE0"/>
    <a:srgbClr val="006600"/>
    <a:srgbClr val="FFFF00"/>
    <a:srgbClr val="CC0000"/>
    <a:srgbClr val="00FF66"/>
    <a:srgbClr val="FF66CC"/>
    <a:srgbClr val="FF99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4" autoAdjust="0"/>
  </p:normalViewPr>
  <p:slideViewPr>
    <p:cSldViewPr>
      <p:cViewPr varScale="1">
        <p:scale>
          <a:sx n="86" d="100"/>
          <a:sy n="86" d="100"/>
        </p:scale>
        <p:origin x="9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81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5591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03012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89189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720912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45407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0903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123102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8392695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37677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40228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3175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3" name="Picture 5" descr="nz30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762000"/>
            <a:ext cx="7761124" cy="579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u="sng" dirty="0" smtClean="0">
                <a:solidFill>
                  <a:srgbClr val="CC0000"/>
                </a:solidFill>
              </a:rPr>
              <a:t>Uncertainty and Significant Figures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876925" y="6553200"/>
            <a:ext cx="3081293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4D4D4D"/>
                </a:solidFill>
              </a:rPr>
              <a:t>Cartoon courtesy of </a:t>
            </a:r>
            <a:r>
              <a:rPr lang="en-US" sz="1400" dirty="0" smtClean="0">
                <a:solidFill>
                  <a:srgbClr val="4D4D4D"/>
                </a:solidFill>
              </a:rPr>
              <a:t>Lab-initio.com</a:t>
            </a:r>
            <a:endParaRPr lang="en-US" sz="1400" dirty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819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numbers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an </a:t>
            </a:r>
            <a:r>
              <a:rPr lang="en-US" sz="3200" i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foot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inches, exactly</a:t>
            </a:r>
          </a:p>
          <a:p>
            <a:pPr algn="ctr">
              <a:spcBef>
                <a:spcPct val="100000"/>
              </a:spcBef>
            </a:pP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=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cm, exactly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1.0070 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17.10 kg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2133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100,890 L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606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3.29 x 10</a:t>
            </a:r>
            <a:r>
              <a:rPr lang="en-US" baseline="30000" dirty="0">
                <a:solidFill>
                  <a:srgbClr val="006600"/>
                </a:solidFill>
              </a:rPr>
              <a:t>3</a:t>
            </a:r>
            <a:r>
              <a:rPr lang="en-US" dirty="0">
                <a:solidFill>
                  <a:srgbClr val="006600"/>
                </a:solidFill>
              </a:rPr>
              <a:t> s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796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0.0054 cm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57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3,200,000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#2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4.623 km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 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600201" y="2286000"/>
            <a:ext cx="2895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0.61503 g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21336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0.0025 m</a:t>
            </a:r>
            <a:r>
              <a:rPr lang="en-US" baseline="30000" dirty="0" smtClean="0">
                <a:solidFill>
                  <a:srgbClr val="006600"/>
                </a:solidFill>
              </a:rPr>
              <a:t>3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47800" y="3810000"/>
            <a:ext cx="288893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1.539 </a:t>
            </a:r>
            <a:r>
              <a:rPr lang="en-US" dirty="0">
                <a:solidFill>
                  <a:srgbClr val="006600"/>
                </a:solidFill>
              </a:rPr>
              <a:t>x </a:t>
            </a:r>
            <a:r>
              <a:rPr lang="en-US" dirty="0" smtClean="0">
                <a:solidFill>
                  <a:srgbClr val="006600"/>
                </a:solidFill>
              </a:rPr>
              <a:t>10</a:t>
            </a:r>
            <a:r>
              <a:rPr lang="en-US" baseline="30000" dirty="0" smtClean="0">
                <a:solidFill>
                  <a:srgbClr val="006600"/>
                </a:solidFill>
              </a:rPr>
              <a:t>-4</a:t>
            </a:r>
            <a:r>
              <a:rPr lang="en-US" dirty="0" smtClean="0">
                <a:solidFill>
                  <a:srgbClr val="006600"/>
                </a:solidFill>
              </a:rPr>
              <a:t> </a:t>
            </a:r>
            <a:r>
              <a:rPr lang="en-US" dirty="0">
                <a:solidFill>
                  <a:srgbClr val="006600"/>
                </a:solidFill>
              </a:rPr>
              <a:t>s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baseline="30000" dirty="0">
              <a:solidFill>
                <a:srgbClr val="006600"/>
              </a:solidFill>
            </a:endParaRP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4391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2.1000 </a:t>
            </a:r>
            <a:r>
              <a:rPr lang="en-US" dirty="0">
                <a:solidFill>
                  <a:srgbClr val="006600"/>
                </a:solidFill>
              </a:rPr>
              <a:t>cm </a:t>
            </a:r>
            <a:r>
              <a:rPr lang="en-US" dirty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1900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6600"/>
                </a:solidFill>
              </a:rPr>
              <a:t>1.00078 L</a:t>
            </a:r>
            <a:r>
              <a:rPr lang="en-US" dirty="0" smtClean="0">
                <a:solidFill>
                  <a:srgbClr val="006600"/>
                </a:solidFill>
                <a:sym typeface="Wingdings" pitchFamily="2" charset="2"/>
              </a:rPr>
              <a:t></a:t>
            </a: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96399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__ </a:t>
            </a:r>
            <a:r>
              <a:rPr lang="en-US" dirty="0">
                <a:solidFill>
                  <a:srgbClr val="800000"/>
                </a:solidFill>
              </a:rPr>
              <a:t>sig figs</a:t>
            </a:r>
          </a:p>
        </p:txBody>
      </p:sp>
    </p:spTree>
    <p:extLst>
      <p:ext uri="{BB962C8B-B14F-4D97-AF65-F5344CB8AC3E}">
        <p14:creationId xmlns:p14="http://schemas.microsoft.com/office/powerpoint/2010/main" val="147510812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bg2"/>
                </a:solidFill>
              </a:rPr>
              <a:t>Rounding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1766"/>
            <a:ext cx="7848600" cy="4879033"/>
          </a:xfrm>
        </p:spPr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Before we begin calculations, we must review the rules for rounding.  Round each of the following to the indicated number of significant digits.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2.6325 cm to 3 sig figs </a:t>
            </a: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0.278 L to 1 sig fig 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25.5 m to 2 sig figs 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26.5 m to 2 sig figs 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12462 km to 3 sig figs 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0.0012583 s to 2 sig figs 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  <a:sym typeface="Wingdings" panose="05000000000000000000" pitchFamily="2" charset="2"/>
              </a:rPr>
              <a:t>3204001 mm to 3 sig figs 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736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143000"/>
          </a:xfrm>
          <a:noFill/>
          <a:ln/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91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 sig figs in the result equals the number in the least precise measurement used in the calculation.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6.38 x 2.0 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12.76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(__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#3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636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3219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÷ 23.7 cm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379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x 2.371 cm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3495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710 m ÷ 3.0 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3279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x 3.23 ft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30845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1.030 g ÷ 2.87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9" grpId="0" autoUpdateAnimBg="0"/>
      <p:bldP spid="58382" grpId="0" autoUpdateAnimBg="0"/>
      <p:bldP spid="58386" grpId="0" autoUpdateAnimBg="0"/>
      <p:bldP spid="58389" grpId="0" autoUpdateAnimBg="0"/>
      <p:bldP spid="5839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  <a:r>
              <a:rPr lang="en-US" sz="28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6.8 + 11.934 =</a:t>
            </a:r>
          </a:p>
          <a:p>
            <a:pPr algn="ctr"/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18.734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____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(__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Sig Fig Practice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#4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5987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chemeClr val="accent4">
                    <a:lumMod val="10000"/>
                  </a:schemeClr>
                </a:solidFill>
              </a:rPr>
              <a:t>Answer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995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100.0 g - 23.73 g</a:t>
            </a:r>
            <a:endParaRPr lang="en-US" baseline="30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341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0.02 cm + 2.371 cm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9511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713.1 L - 3.872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3200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1818.2 lb + 3.37 lb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56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2.030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- 1.870 </a:t>
            </a:r>
            <a:r>
              <a:rPr lang="en-US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5" grpId="0" autoUpdateAnimBg="0"/>
      <p:bldP spid="60428" grpId="0" autoUpdateAnimBg="0"/>
      <p:bldP spid="60431" grpId="0" autoUpdateAnimBg="0"/>
      <p:bldP spid="60434" grpId="0" autoUpdateAnimBg="0"/>
      <p:bldP spid="6043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40872"/>
            <a:ext cx="3124200" cy="1385457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800000"/>
                </a:solidFill>
              </a:rPr>
              <a:t>Scientific </a:t>
            </a:r>
            <a:br>
              <a:rPr lang="en-US" sz="4000" u="sng" dirty="0" smtClean="0">
                <a:solidFill>
                  <a:srgbClr val="800000"/>
                </a:solidFill>
              </a:rPr>
            </a:br>
            <a:r>
              <a:rPr lang="en-US" sz="4000" u="sng" dirty="0" smtClean="0">
                <a:solidFill>
                  <a:srgbClr val="800000"/>
                </a:solidFill>
              </a:rPr>
              <a:t>Notation</a:t>
            </a:r>
            <a:endParaRPr lang="en-US" sz="4000" u="sng" dirty="0">
              <a:solidFill>
                <a:srgbClr val="800000"/>
              </a:solidFill>
            </a:endParaRPr>
          </a:p>
        </p:txBody>
      </p:sp>
      <p:pic>
        <p:nvPicPr>
          <p:cNvPr id="53257" name="Picture 9" descr="List of Physical Consta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832" y="443346"/>
            <a:ext cx="5340642" cy="58189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042337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685800" y="2819400"/>
            <a:ext cx="7059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mole = 602000000000000000000000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</a:t>
            </a:r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09600" y="4953000"/>
            <a:ext cx="8267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Mass of an electron =</a:t>
            </a:r>
          </a:p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44037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</a:t>
            </a:r>
          </a:p>
        </p:txBody>
      </p:sp>
    </p:spTree>
    <p:extLst>
      <p:ext uri="{BB962C8B-B14F-4D97-AF65-F5344CB8AC3E}">
        <p14:creationId xmlns:p14="http://schemas.microsoft.com/office/powerpoint/2010/main" val="18566283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2" grpId="0"/>
      <p:bldP spid="839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143000"/>
          </a:xfrm>
          <a:noFill/>
          <a:ln/>
        </p:spPr>
        <p:txBody>
          <a:bodyPr/>
          <a:lstStyle/>
          <a:p>
            <a:r>
              <a:rPr lang="en-US" sz="4000" u="sng" dirty="0">
                <a:solidFill>
                  <a:schemeClr val="accent4">
                    <a:lumMod val="10000"/>
                  </a:schemeClr>
                </a:solidFill>
              </a:rPr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6576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dirty="0"/>
              <a:t>	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digit that must be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estimated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called </a:t>
            </a: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has some degree of uncertainty.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822325" y="606425"/>
            <a:ext cx="7712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Imagine the difficulty of calculating the mass of 1 mole of electrons!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267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  <a:p>
            <a:pPr eaLnBrk="1" hangingPunct="1"/>
            <a:r>
              <a:rPr lang="en-US" b="1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x 602000000000000000000000</a:t>
            </a:r>
            <a:endParaRPr lang="en-US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50925" y="3349625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rgbClr val="FF0000"/>
                </a:solidFill>
              </a:rPr>
              <a:t>???????????????????????????????????</a:t>
            </a:r>
          </a:p>
        </p:txBody>
      </p:sp>
    </p:spTree>
    <p:extLst>
      <p:ext uri="{BB962C8B-B14F-4D97-AF65-F5344CB8AC3E}">
        <p14:creationId xmlns:p14="http://schemas.microsoft.com/office/powerpoint/2010/main" val="13986854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65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Notation: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method of representing very large or very small numbers in the form: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   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marL="457200" indent="-457200"/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219200" y="3124200"/>
            <a:ext cx="6492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 number between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buClr>
                <a:schemeClr val="accent4">
                  <a:lumMod val="10000"/>
                </a:schemeClr>
              </a:buClr>
              <a:buFont typeface="Wingdings" pitchFamily="2" charset="2"/>
              <a:buChar char="Ø"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an integer</a:t>
            </a:r>
          </a:p>
        </p:txBody>
      </p:sp>
    </p:spTree>
    <p:extLst>
      <p:ext uri="{BB962C8B-B14F-4D97-AF65-F5344CB8AC3E}">
        <p14:creationId xmlns:p14="http://schemas.microsoft.com/office/powerpoint/2010/main" val="20896278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502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b="1" dirty="0">
                <a:solidFill>
                  <a:srgbClr val="800000"/>
                </a:solidFill>
              </a:rPr>
              <a:t>2 500 000 000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02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#1: Insert an understood decimal point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324600" y="3810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7045" name="AutoShape 5"/>
          <p:cNvSpPr>
            <a:spLocks noChangeArrowheads="1"/>
          </p:cNvSpPr>
          <p:nvPr/>
        </p:nvSpPr>
        <p:spPr bwMode="auto">
          <a:xfrm rot="11089825">
            <a:off x="6170613" y="1450975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7047" name="AutoShape 7"/>
          <p:cNvSpPr>
            <a:spLocks noChangeArrowheads="1"/>
          </p:cNvSpPr>
          <p:nvPr/>
        </p:nvSpPr>
        <p:spPr bwMode="auto">
          <a:xfrm>
            <a:off x="23622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8" name="AutoShape 8"/>
          <p:cNvSpPr>
            <a:spLocks noChangeArrowheads="1"/>
          </p:cNvSpPr>
          <p:nvPr/>
        </p:nvSpPr>
        <p:spPr bwMode="auto">
          <a:xfrm rot="11089825">
            <a:off x="5715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AutoShape 9"/>
          <p:cNvSpPr>
            <a:spLocks noChangeArrowheads="1"/>
          </p:cNvSpPr>
          <p:nvPr/>
        </p:nvSpPr>
        <p:spPr bwMode="auto">
          <a:xfrm rot="11089825">
            <a:off x="5257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AutoShape 10"/>
          <p:cNvSpPr>
            <a:spLocks noChangeArrowheads="1"/>
          </p:cNvSpPr>
          <p:nvPr/>
        </p:nvSpPr>
        <p:spPr bwMode="auto">
          <a:xfrm rot="11089825">
            <a:off x="4800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1" name="AutoShape 11"/>
          <p:cNvSpPr>
            <a:spLocks noChangeArrowheads="1"/>
          </p:cNvSpPr>
          <p:nvPr/>
        </p:nvSpPr>
        <p:spPr bwMode="auto">
          <a:xfrm rot="11089825">
            <a:off x="43434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AutoShape 12"/>
          <p:cNvSpPr>
            <a:spLocks noChangeArrowheads="1"/>
          </p:cNvSpPr>
          <p:nvPr/>
        </p:nvSpPr>
        <p:spPr bwMode="auto">
          <a:xfrm rot="11089825">
            <a:off x="38862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AutoShape 13"/>
          <p:cNvSpPr>
            <a:spLocks noChangeArrowheads="1"/>
          </p:cNvSpPr>
          <p:nvPr/>
        </p:nvSpPr>
        <p:spPr bwMode="auto">
          <a:xfrm rot="11089825">
            <a:off x="3429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 rot="11089825">
            <a:off x="2971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AutoShape 15"/>
          <p:cNvSpPr>
            <a:spLocks noChangeArrowheads="1"/>
          </p:cNvSpPr>
          <p:nvPr/>
        </p:nvSpPr>
        <p:spPr bwMode="auto">
          <a:xfrm rot="11089825">
            <a:off x="2514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5791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53340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4876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87061" name="Text Box 21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87062" name="Text Box 22"/>
          <p:cNvSpPr txBox="1">
            <a:spLocks noChangeArrowheads="1"/>
          </p:cNvSpPr>
          <p:nvPr/>
        </p:nvSpPr>
        <p:spPr bwMode="auto">
          <a:xfrm>
            <a:off x="3962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87063" name="Text Box 23"/>
          <p:cNvSpPr txBox="1">
            <a:spLocks noChangeArrowheads="1"/>
          </p:cNvSpPr>
          <p:nvPr/>
        </p:nvSpPr>
        <p:spPr bwMode="auto">
          <a:xfrm>
            <a:off x="3505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87064" name="Text Box 24"/>
          <p:cNvSpPr txBox="1">
            <a:spLocks noChangeArrowheads="1"/>
          </p:cNvSpPr>
          <p:nvPr/>
        </p:nvSpPr>
        <p:spPr bwMode="auto">
          <a:xfrm>
            <a:off x="3048000" y="176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87065" name="Text Box 25"/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chemeClr val="accent4">
                    <a:lumMod val="10000"/>
                  </a:schemeClr>
                </a:solidFill>
              </a:rPr>
              <a:t>9</a:t>
            </a:r>
          </a:p>
        </p:txBody>
      </p:sp>
      <p:sp>
        <p:nvSpPr>
          <p:cNvPr id="87066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</a:t>
            </a: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5069124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8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8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7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7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87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 animBg="1"/>
      <p:bldP spid="87046" grpId="0"/>
      <p:bldP spid="87047" grpId="0" animBg="1"/>
      <p:bldP spid="87048" grpId="0" animBg="1"/>
      <p:bldP spid="87049" grpId="0" animBg="1"/>
      <p:bldP spid="87050" grpId="0" animBg="1"/>
      <p:bldP spid="87051" grpId="0" animBg="1"/>
      <p:bldP spid="87052" grpId="0" animBg="1"/>
      <p:bldP spid="87053" grpId="0" animBg="1"/>
      <p:bldP spid="87054" grpId="0" animBg="1"/>
      <p:bldP spid="87055" grpId="0" animBg="1"/>
      <p:bldP spid="87056" grpId="0"/>
      <p:bldP spid="87057" grpId="0"/>
      <p:bldP spid="87058" grpId="0"/>
      <p:bldP spid="87059" grpId="0"/>
      <p:bldP spid="87060" grpId="0"/>
      <p:bldP spid="87061" grpId="0"/>
      <p:bldP spid="87063" grpId="0"/>
      <p:bldP spid="87064" grpId="0"/>
      <p:bldP spid="87065" grpId="0"/>
      <p:bldP spid="870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02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the number of places we moved the decimal.</a:t>
            </a:r>
          </a:p>
        </p:txBody>
      </p:sp>
    </p:spTree>
    <p:extLst>
      <p:ext uri="{BB962C8B-B14F-4D97-AF65-F5344CB8AC3E}">
        <p14:creationId xmlns:p14="http://schemas.microsoft.com/office/powerpoint/2010/main" val="34813836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nimBg="1"/>
      <p:bldP spid="880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0.0000579</a:t>
            </a: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2578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M x 10</a:t>
            </a:r>
            <a:r>
              <a:rPr lang="en-US" b="1" baseline="30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2895600" y="1676400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5052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39624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4958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AutoShape 11"/>
          <p:cNvSpPr>
            <a:spLocks noChangeArrowheads="1"/>
          </p:cNvSpPr>
          <p:nvPr/>
        </p:nvSpPr>
        <p:spPr bwMode="auto">
          <a:xfrm>
            <a:off x="49530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2971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1</a:t>
            </a: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505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2</a:t>
            </a:r>
          </a:p>
        </p:txBody>
      </p:sp>
      <p:sp>
        <p:nvSpPr>
          <p:cNvPr id="89102" name="Text Box 14"/>
          <p:cNvSpPr txBox="1">
            <a:spLocks noChangeArrowheads="1"/>
          </p:cNvSpPr>
          <p:nvPr/>
        </p:nvSpPr>
        <p:spPr bwMode="auto">
          <a:xfrm>
            <a:off x="39624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3</a:t>
            </a:r>
          </a:p>
        </p:txBody>
      </p:sp>
      <p:sp>
        <p:nvSpPr>
          <p:cNvPr id="89103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4</a:t>
            </a:r>
          </a:p>
        </p:txBody>
      </p:sp>
      <p:sp>
        <p:nvSpPr>
          <p:cNvPr id="89104" name="Text Box 16"/>
          <p:cNvSpPr txBox="1">
            <a:spLocks noChangeArrowheads="1"/>
          </p:cNvSpPr>
          <p:nvPr/>
        </p:nvSpPr>
        <p:spPr bwMode="auto">
          <a:xfrm>
            <a:off x="5029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01446590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092" grpId="0"/>
      <p:bldP spid="89093" grpId="0"/>
      <p:bldP spid="89094" grpId="0"/>
      <p:bldP spid="89095" grpId="0" animBg="1"/>
      <p:bldP spid="89096" grpId="0" animBg="1"/>
      <p:bldP spid="89097" grpId="0" animBg="1"/>
      <p:bldP spid="89098" grpId="0" animBg="1"/>
      <p:bldP spid="89099" grpId="0" animBg="1"/>
      <p:bldP spid="89100" grpId="0"/>
      <p:bldP spid="89101" grpId="0"/>
      <p:bldP spid="89102" grpId="0"/>
      <p:bldP spid="89103" grpId="0"/>
      <p:bldP spid="891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5.79 x 10</a:t>
            </a:r>
            <a:r>
              <a:rPr lang="en-US" sz="66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943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accent4">
                    <a:lumMod val="10000"/>
                  </a:schemeClr>
                </a:solidFill>
              </a:rPr>
              <a:t>The exponent is negative because the number we started with was less than 1.</a:t>
            </a:r>
          </a:p>
        </p:txBody>
      </p:sp>
    </p:spTree>
    <p:extLst>
      <p:ext uri="{BB962C8B-B14F-4D97-AF65-F5344CB8AC3E}">
        <p14:creationId xmlns:p14="http://schemas.microsoft.com/office/powerpoint/2010/main" val="22211995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nimBg="1"/>
      <p:bldP spid="901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0" y="533400"/>
            <a:ext cx="5257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PERFORMING CALCULATIONS IN SCIENTIFIC NOTATION</a:t>
            </a:r>
          </a:p>
        </p:txBody>
      </p:sp>
      <p:pic>
        <p:nvPicPr>
          <p:cNvPr id="91139" name="Picture 3" descr="scientificno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3810000" cy="3167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685800" y="3962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</a:p>
        </p:txBody>
      </p:sp>
    </p:spTree>
    <p:extLst>
      <p:ext uri="{BB962C8B-B14F-4D97-AF65-F5344CB8AC3E}">
        <p14:creationId xmlns:p14="http://schemas.microsoft.com/office/powerpoint/2010/main" val="29656969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 expresses a number in the form: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92165" name="AutoShape 5"/>
          <p:cNvSpPr>
            <a:spLocks noChangeArrowheads="1"/>
          </p:cNvSpPr>
          <p:nvPr/>
        </p:nvSpPr>
        <p:spPr bwMode="auto">
          <a:xfrm>
            <a:off x="533400" y="3657600"/>
            <a:ext cx="3048000" cy="685800"/>
          </a:xfrm>
          <a:prstGeom prst="wedgeRoundRectCallout">
            <a:avLst>
              <a:gd name="adj1" fmla="val 32708"/>
              <a:gd name="adj2" fmla="val -109491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accent4">
                <a:lumMod val="1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 M  10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6096000" y="3124200"/>
            <a:ext cx="2286000" cy="1371600"/>
          </a:xfrm>
          <a:prstGeom prst="wedgeRoundRectCallout">
            <a:avLst>
              <a:gd name="adj1" fmla="val -79722"/>
              <a:gd name="adj2" fmla="val -61690"/>
              <a:gd name="adj3" fmla="val 16667"/>
            </a:avLst>
          </a:prstGeom>
          <a:solidFill>
            <a:schemeClr val="tx1">
              <a:lumMod val="65000"/>
            </a:schemeClr>
          </a:solidFill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is an integer</a:t>
            </a:r>
          </a:p>
        </p:txBody>
      </p:sp>
    </p:spTree>
    <p:extLst>
      <p:ext uri="{BB962C8B-B14F-4D97-AF65-F5344CB8AC3E}">
        <p14:creationId xmlns:p14="http://schemas.microsoft.com/office/powerpoint/2010/main" val="31915460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 animBg="1"/>
      <p:bldP spid="9216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90600" y="5921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381000" y="12017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533400" y="19812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581400" y="533400"/>
            <a:ext cx="5562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exponents are the same, we simply add or subtract the numbers in front and bring the exponent down unchanged.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998538" y="2039938"/>
            <a:ext cx="525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1535113" y="20399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001989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974725" y="5159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81000" y="10493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457200" y="18288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505200" y="304800"/>
            <a:ext cx="533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same holds true for subtraction in scientific notation.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914400" y="1811338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4400" b="1" baseline="3000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1535113" y="1811338"/>
            <a:ext cx="1681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pic>
        <p:nvPicPr>
          <p:cNvPr id="94216" name="Picture 8" descr="easy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52800" y="2362200"/>
            <a:ext cx="5181600" cy="3856074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7728882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4" grpId="0"/>
      <p:bldP spid="942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</p:spPr>
        <p:txBody>
          <a:bodyPr/>
          <a:lstStyle/>
          <a:p>
            <a:r>
              <a:rPr lang="en-US" u="sng" dirty="0">
                <a:solidFill>
                  <a:schemeClr val="accent4">
                    <a:lumMod val="10000"/>
                  </a:schemeClr>
                </a:solidFill>
              </a:rPr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685800" y="838200"/>
            <a:ext cx="7407275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Measurements are performed with instruments</a:t>
            </a:r>
          </a:p>
          <a:p>
            <a:pPr>
              <a:buClr>
                <a:srgbClr val="800000"/>
              </a:buClr>
              <a:buFont typeface="Wingdings" pitchFamily="2" charset="2"/>
              <a:buChar char="v"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 No 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733800"/>
            <a:ext cx="2286000" cy="27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73914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Which of these balances has the greatest uncertainty in measurement?</a:t>
            </a:r>
          </a:p>
        </p:txBody>
      </p:sp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733800"/>
            <a:ext cx="27432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14400" y="668338"/>
            <a:ext cx="2271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04800" y="1277938"/>
            <a:ext cx="28616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 x 10</a:t>
            </a:r>
            <a:r>
              <a:rPr lang="en-US" sz="4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457200" y="2057400"/>
            <a:ext cx="23622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352800" y="533400"/>
            <a:ext cx="5486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If the exponents are NOT the same, we must move a decimal to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them the same.</a:t>
            </a:r>
          </a:p>
        </p:txBody>
      </p:sp>
    </p:spTree>
    <p:extLst>
      <p:ext uri="{BB962C8B-B14F-4D97-AF65-F5344CB8AC3E}">
        <p14:creationId xmlns:p14="http://schemas.microsoft.com/office/powerpoint/2010/main" val="13081131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5137150" y="762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57200" y="927100"/>
            <a:ext cx="4332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97284" name="Line 4"/>
          <p:cNvSpPr>
            <a:spLocks noChangeShapeType="1"/>
          </p:cNvSpPr>
          <p:nvPr/>
        </p:nvSpPr>
        <p:spPr bwMode="auto">
          <a:xfrm>
            <a:off x="457200" y="18288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5105400" y="914400"/>
            <a:ext cx="3806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.30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029200" y="1905000"/>
            <a:ext cx="17383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4.30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6835775" y="1905000"/>
            <a:ext cx="2003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 rot="10306045">
            <a:off x="914400" y="1524000"/>
            <a:ext cx="762000" cy="466725"/>
          </a:xfrm>
          <a:custGeom>
            <a:avLst/>
            <a:gdLst>
              <a:gd name="G0" fmla="+- 0 0 0"/>
              <a:gd name="G1" fmla="+- -11796480 0 0"/>
              <a:gd name="G2" fmla="+- 0 0 -11796480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11796480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799 w 21600"/>
              <a:gd name="T5" fmla="*/ 0 h 21600"/>
              <a:gd name="T6" fmla="*/ 2700 w 21600"/>
              <a:gd name="T7" fmla="*/ 10800 h 21600"/>
              <a:gd name="T8" fmla="*/ 10799 w 21600"/>
              <a:gd name="T9" fmla="*/ 5400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914400" y="2438400"/>
            <a:ext cx="3276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Move the decimal on the </a:t>
            </a:r>
            <a:r>
              <a:rPr lang="en-US" sz="40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smaller</a:t>
            </a:r>
            <a:r>
              <a:rPr lang="en-US" sz="40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number!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946150" y="76200"/>
            <a:ext cx="3854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4.00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5105400" y="1828800"/>
            <a:ext cx="40386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255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6" grpId="0"/>
      <p:bldP spid="97287" grpId="0"/>
      <p:bldP spid="97288" grpId="0"/>
      <p:bldP spid="97291" grpId="0" animBg="1"/>
      <p:bldP spid="97292" grpId="0"/>
      <p:bldP spid="9729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Problem for you…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6845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133600" y="1143000"/>
            <a:ext cx="495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2.37 x 10</a:t>
            </a:r>
            <a:r>
              <a:rPr lang="en-US" sz="5400" b="1" baseline="300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3.48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295400" y="1143000"/>
            <a:ext cx="502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002.37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-6</a:t>
            </a:r>
          </a:p>
        </p:txBody>
      </p:sp>
      <p:sp>
        <p:nvSpPr>
          <p:cNvPr id="99336" name="AutoShape 8"/>
          <p:cNvSpPr>
            <a:spLocks noChangeArrowheads="1"/>
          </p:cNvSpPr>
          <p:nvPr/>
        </p:nvSpPr>
        <p:spPr bwMode="auto">
          <a:xfrm rot="11144535">
            <a:off x="2133600" y="19050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7" name="AutoShape 9"/>
          <p:cNvSpPr>
            <a:spLocks noChangeArrowheads="1"/>
          </p:cNvSpPr>
          <p:nvPr/>
        </p:nvSpPr>
        <p:spPr bwMode="auto">
          <a:xfrm rot="11144535">
            <a:off x="1676400" y="1981200"/>
            <a:ext cx="685800" cy="233363"/>
          </a:xfrm>
          <a:prstGeom prst="curvedDownArrow">
            <a:avLst>
              <a:gd name="adj1" fmla="val 58775"/>
              <a:gd name="adj2" fmla="val 11755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85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6" grpId="0" animBg="1"/>
      <p:bldP spid="9933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447800" y="19812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+ 3.48   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1295400" y="2895600"/>
            <a:ext cx="5638800" cy="0"/>
          </a:xfrm>
          <a:prstGeom prst="line">
            <a:avLst/>
          </a:prstGeom>
          <a:noFill/>
          <a:ln w="762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762000" y="304800"/>
            <a:ext cx="480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5400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Solution…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133600" y="1066800"/>
            <a:ext cx="533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0.0237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2133600" y="2819400"/>
            <a:ext cx="6324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3.5037 x 10</a:t>
            </a:r>
            <a:r>
              <a:rPr lang="en-US" sz="5400" b="1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262280113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 dirty="0">
                <a:solidFill>
                  <a:schemeClr val="accent4">
                    <a:lumMod val="10000"/>
                  </a:schemeClr>
                </a:solidFill>
              </a:rPr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220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Accuracy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agreement of a particular value with the true value.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u="sng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Precision</a:t>
            </a:r>
            <a:r>
              <a:rPr lang="en-US" b="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refers to the degree of  agreement 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124200"/>
            <a:ext cx="2125663" cy="180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124200"/>
            <a:ext cx="2206625" cy="1793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3124200"/>
            <a:ext cx="2114550" cy="1817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98525" y="4999038"/>
            <a:ext cx="222567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</a:rPr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89325" y="4968875"/>
            <a:ext cx="2378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32525" y="4992688"/>
            <a:ext cx="21494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10000"/>
                  </a:schemeClr>
                </a:solidFill>
                <a:latin typeface="+mn-lt"/>
              </a:rPr>
              <a:t>Precise AND accurate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358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FF66CC"/>
                </a:solidFill>
              </a:rPr>
              <a:t>	</a:t>
            </a:r>
            <a:r>
              <a:rPr lang="en-US" sz="3200" u="sng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Nonzero integers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3456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Figures with an Expressed Decimal</a:t>
            </a:r>
            <a:endParaRPr lang="en-US" sz="3200" u="sng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at the left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As soon as you encounter a non-zero digit, begin counting and continue until you reach the last digit.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0.0486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022350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Figures with an Expressed Decimal</a:t>
            </a:r>
            <a:endParaRPr lang="en-US" sz="3200" u="sng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at the left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As soon as you encounter a non-zero digit, begin counting and continue until you reach the last digit.</a:t>
            </a:r>
            <a:endParaRPr lang="en-US" sz="28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16.07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022350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3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54230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Figures without an Expressed Decimal</a:t>
            </a:r>
            <a:endParaRPr lang="en-US" sz="3200" u="sng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at the right.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	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soon as you encounter a non-zero digit, begin counting and continue until you reach the last digit.</a:t>
            </a:r>
            <a:endParaRPr lang="en-US" sz="32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9300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accent4">
                    <a:lumMod val="10000"/>
                  </a:schemeClr>
                </a:solidFill>
              </a:rPr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Figures without an Expressed Decimal</a:t>
            </a:r>
            <a:endParaRPr lang="en-US" sz="3200" u="sng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Start at the right.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		</a:t>
            </a: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soon as you encounter a non-zero digit, begin counting and continue until you reach the last digit.</a:t>
            </a:r>
            <a:endParaRPr lang="en-US" sz="32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12500</a:t>
            </a:r>
            <a:r>
              <a:rPr lang="en-US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___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1239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553</TotalTime>
  <Pages>26</Pages>
  <Words>807</Words>
  <Application>Microsoft Office PowerPoint</Application>
  <PresentationFormat>On-screen Show (4:3)</PresentationFormat>
  <Paragraphs>200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Comic Sans MS</vt:lpstr>
      <vt:lpstr>Monotype Sorts</vt:lpstr>
      <vt:lpstr>Symbol</vt:lpstr>
      <vt:lpstr>Wingdings</vt:lpstr>
      <vt:lpstr>dbllines</vt:lpstr>
      <vt:lpstr>Uncertainty and Significant Figures</vt:lpstr>
      <vt:lpstr>Uncertainty in Measurement</vt:lpstr>
      <vt:lpstr>Why Is there Uncertainty?</vt:lpstr>
      <vt:lpstr>Precision and Accuracy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Sig Fig Practice #1</vt:lpstr>
      <vt:lpstr>Sig Fig Practice #2</vt:lpstr>
      <vt:lpstr>Rounding</vt:lpstr>
      <vt:lpstr>Rules for Significant Figures in Mathematical Operations</vt:lpstr>
      <vt:lpstr>Sig Fig Practice #3</vt:lpstr>
      <vt:lpstr>Rules for Significant Figures in Mathematical Operations</vt:lpstr>
      <vt:lpstr>Sig Fig Practice #4</vt:lpstr>
      <vt:lpstr>Scientific  Notation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Gingras, Shelley L. (ASD-E)</cp:lastModifiedBy>
  <cp:revision>174</cp:revision>
  <cp:lastPrinted>1996-11-10T20:21:22Z</cp:lastPrinted>
  <dcterms:created xsi:type="dcterms:W3CDTF">1995-05-28T16:28:04Z</dcterms:created>
  <dcterms:modified xsi:type="dcterms:W3CDTF">2015-11-29T23:38:34Z</dcterms:modified>
</cp:coreProperties>
</file>